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0"/>
  </p:notesMasterIdLst>
  <p:sldIdLst>
    <p:sldId id="256" r:id="rId2"/>
    <p:sldId id="257" r:id="rId3"/>
    <p:sldId id="261" r:id="rId4"/>
    <p:sldId id="275" r:id="rId5"/>
    <p:sldId id="288" r:id="rId6"/>
    <p:sldId id="269" r:id="rId7"/>
    <p:sldId id="258" r:id="rId8"/>
    <p:sldId id="289" r:id="rId9"/>
    <p:sldId id="278" r:id="rId10"/>
    <p:sldId id="259" r:id="rId11"/>
    <p:sldId id="284" r:id="rId12"/>
    <p:sldId id="291" r:id="rId13"/>
    <p:sldId id="290" r:id="rId14"/>
    <p:sldId id="293" r:id="rId15"/>
    <p:sldId id="262" r:id="rId16"/>
    <p:sldId id="272" r:id="rId17"/>
    <p:sldId id="295" r:id="rId18"/>
    <p:sldId id="294" r:id="rId19"/>
    <p:sldId id="298" r:id="rId20"/>
    <p:sldId id="296" r:id="rId21"/>
    <p:sldId id="297" r:id="rId22"/>
    <p:sldId id="266" r:id="rId23"/>
    <p:sldId id="263" r:id="rId24"/>
    <p:sldId id="292" r:id="rId25"/>
    <p:sldId id="264" r:id="rId26"/>
    <p:sldId id="283" r:id="rId27"/>
    <p:sldId id="265" r:id="rId28"/>
    <p:sldId id="300" r:id="rId29"/>
    <p:sldId id="302" r:id="rId30"/>
    <p:sldId id="301" r:id="rId31"/>
    <p:sldId id="271" r:id="rId32"/>
    <p:sldId id="285" r:id="rId33"/>
    <p:sldId id="273" r:id="rId34"/>
    <p:sldId id="303" r:id="rId35"/>
    <p:sldId id="304" r:id="rId36"/>
    <p:sldId id="281" r:id="rId37"/>
    <p:sldId id="299" r:id="rId38"/>
    <p:sldId id="287" r:id="rId39"/>
  </p:sldIdLst>
  <p:sldSz cx="12190413" cy="6858000"/>
  <p:notesSz cx="6858000" cy="9144000"/>
  <p:embeddedFontLst>
    <p:embeddedFont>
      <p:font typeface="Calibri" panose="020F0502020204030204" pitchFamily="34" charset="0"/>
      <p:regular r:id="rId41"/>
      <p:bold r:id="rId42"/>
      <p:italic r:id="rId43"/>
      <p:boldItalic r:id="rId44"/>
    </p:embeddedFont>
    <p:embeddedFont>
      <p:font typeface="华文细黑" panose="02010600040101010101" pitchFamily="2" charset="-122"/>
      <p:regular r:id="rId45"/>
    </p:embeddedFont>
    <p:embeddedFont>
      <p:font typeface="华文黑体" panose="02010600030101010101" charset="-122"/>
      <p:regular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A7FF"/>
    <a:srgbClr val="000000"/>
    <a:srgbClr val="FD77F3"/>
    <a:srgbClr val="5A61EC"/>
    <a:srgbClr val="2A4DFE"/>
    <a:srgbClr val="B00071"/>
    <a:srgbClr val="FF09A7"/>
    <a:srgbClr val="E60094"/>
    <a:srgbClr val="5874FE"/>
    <a:srgbClr val="151A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800" autoAdjust="0"/>
  </p:normalViewPr>
  <p:slideViewPr>
    <p:cSldViewPr>
      <p:cViewPr varScale="1">
        <p:scale>
          <a:sx n="86" d="100"/>
          <a:sy n="86" d="100"/>
        </p:scale>
        <p:origin x="422"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B87BC-4C54-42F0-80F3-8F4558E7F9CF}" type="datetimeFigureOut">
              <a:rPr lang="zh-CN" altLang="en-US" smtClean="0"/>
              <a:pPr/>
              <a:t>2018/10/14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D155A8-87E7-42D9-9123-DE11223425F8}" type="slidenum">
              <a:rPr lang="zh-CN" altLang="en-US" smtClean="0"/>
              <a:pPr/>
              <a:t>‹#›</a:t>
            </a:fld>
            <a:endParaRPr lang="zh-CN" altLang="en-US"/>
          </a:p>
        </p:txBody>
      </p:sp>
    </p:spTree>
    <p:extLst>
      <p:ext uri="{BB962C8B-B14F-4D97-AF65-F5344CB8AC3E}">
        <p14:creationId xmlns:p14="http://schemas.microsoft.com/office/powerpoint/2010/main" val="380734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a:t>
            </a:fld>
            <a:endParaRPr lang="zh-CN" altLang="en-US"/>
          </a:p>
        </p:txBody>
      </p:sp>
    </p:spTree>
    <p:extLst>
      <p:ext uri="{BB962C8B-B14F-4D97-AF65-F5344CB8AC3E}">
        <p14:creationId xmlns:p14="http://schemas.microsoft.com/office/powerpoint/2010/main" val="12254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11</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800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15</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16</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17</a:t>
            </a:fld>
            <a:endParaRPr lang="zh-CN" altLang="en-US"/>
          </a:p>
        </p:txBody>
      </p:sp>
    </p:spTree>
    <p:extLst>
      <p:ext uri="{BB962C8B-B14F-4D97-AF65-F5344CB8AC3E}">
        <p14:creationId xmlns:p14="http://schemas.microsoft.com/office/powerpoint/2010/main" val="532554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18</a:t>
            </a:fld>
            <a:endParaRPr lang="zh-CN" altLang="en-US"/>
          </a:p>
        </p:txBody>
      </p:sp>
    </p:spTree>
    <p:extLst>
      <p:ext uri="{BB962C8B-B14F-4D97-AF65-F5344CB8AC3E}">
        <p14:creationId xmlns:p14="http://schemas.microsoft.com/office/powerpoint/2010/main" val="2244692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19</a:t>
            </a:fld>
            <a:endParaRPr lang="zh-CN" altLang="en-US"/>
          </a:p>
        </p:txBody>
      </p:sp>
    </p:spTree>
    <p:extLst>
      <p:ext uri="{BB962C8B-B14F-4D97-AF65-F5344CB8AC3E}">
        <p14:creationId xmlns:p14="http://schemas.microsoft.com/office/powerpoint/2010/main" val="60742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20</a:t>
            </a:fld>
            <a:endParaRPr lang="zh-CN" altLang="en-US"/>
          </a:p>
        </p:txBody>
      </p:sp>
    </p:spTree>
    <p:extLst>
      <p:ext uri="{BB962C8B-B14F-4D97-AF65-F5344CB8AC3E}">
        <p14:creationId xmlns:p14="http://schemas.microsoft.com/office/powerpoint/2010/main" val="699258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21</a:t>
            </a:fld>
            <a:endParaRPr lang="zh-CN" altLang="en-US"/>
          </a:p>
        </p:txBody>
      </p:sp>
    </p:spTree>
    <p:extLst>
      <p:ext uri="{BB962C8B-B14F-4D97-AF65-F5344CB8AC3E}">
        <p14:creationId xmlns:p14="http://schemas.microsoft.com/office/powerpoint/2010/main" val="71087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a:t>
            </a:fld>
            <a:endParaRPr lang="zh-CN" altLang="en-US"/>
          </a:p>
        </p:txBody>
      </p:sp>
    </p:spTree>
    <p:extLst>
      <p:ext uri="{BB962C8B-B14F-4D97-AF65-F5344CB8AC3E}">
        <p14:creationId xmlns:p14="http://schemas.microsoft.com/office/powerpoint/2010/main" val="1006655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22</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23</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25</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26</a:t>
            </a:fld>
            <a:endParaRPr lang="zh-CN" altLang="en-US"/>
          </a:p>
        </p:txBody>
      </p:sp>
    </p:spTree>
    <p:extLst>
      <p:ext uri="{BB962C8B-B14F-4D97-AF65-F5344CB8AC3E}">
        <p14:creationId xmlns:p14="http://schemas.microsoft.com/office/powerpoint/2010/main" val="491993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27</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28</a:t>
            </a:fld>
            <a:endParaRPr lang="zh-CN" altLang="en-US"/>
          </a:p>
        </p:txBody>
      </p:sp>
    </p:spTree>
    <p:extLst>
      <p:ext uri="{BB962C8B-B14F-4D97-AF65-F5344CB8AC3E}">
        <p14:creationId xmlns:p14="http://schemas.microsoft.com/office/powerpoint/2010/main" val="3088137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29</a:t>
            </a:fld>
            <a:endParaRPr lang="zh-CN" altLang="en-US"/>
          </a:p>
        </p:txBody>
      </p:sp>
    </p:spTree>
    <p:extLst>
      <p:ext uri="{BB962C8B-B14F-4D97-AF65-F5344CB8AC3E}">
        <p14:creationId xmlns:p14="http://schemas.microsoft.com/office/powerpoint/2010/main" val="3496535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30</a:t>
            </a:fld>
            <a:endParaRPr lang="zh-CN" altLang="en-US"/>
          </a:p>
        </p:txBody>
      </p:sp>
    </p:spTree>
    <p:extLst>
      <p:ext uri="{BB962C8B-B14F-4D97-AF65-F5344CB8AC3E}">
        <p14:creationId xmlns:p14="http://schemas.microsoft.com/office/powerpoint/2010/main" val="727279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31</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32</a:t>
            </a:fld>
            <a:endParaRPr lang="zh-CN" altLang="en-US"/>
          </a:p>
        </p:txBody>
      </p:sp>
    </p:spTree>
    <p:extLst>
      <p:ext uri="{BB962C8B-B14F-4D97-AF65-F5344CB8AC3E}">
        <p14:creationId xmlns:p14="http://schemas.microsoft.com/office/powerpoint/2010/main" val="1004820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33</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34</a:t>
            </a:fld>
            <a:endParaRPr lang="zh-CN" altLang="en-US"/>
          </a:p>
        </p:txBody>
      </p:sp>
    </p:spTree>
    <p:extLst>
      <p:ext uri="{BB962C8B-B14F-4D97-AF65-F5344CB8AC3E}">
        <p14:creationId xmlns:p14="http://schemas.microsoft.com/office/powerpoint/2010/main" val="3770354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35</a:t>
            </a:fld>
            <a:endParaRPr lang="zh-CN" altLang="en-US"/>
          </a:p>
        </p:txBody>
      </p:sp>
    </p:spTree>
    <p:extLst>
      <p:ext uri="{BB962C8B-B14F-4D97-AF65-F5344CB8AC3E}">
        <p14:creationId xmlns:p14="http://schemas.microsoft.com/office/powerpoint/2010/main" val="2163359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36</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38</a:t>
            </a:fld>
            <a:endParaRPr lang="zh-CN" altLang="en-US"/>
          </a:p>
        </p:txBody>
      </p:sp>
    </p:spTree>
    <p:extLst>
      <p:ext uri="{BB962C8B-B14F-4D97-AF65-F5344CB8AC3E}">
        <p14:creationId xmlns:p14="http://schemas.microsoft.com/office/powerpoint/2010/main" val="109977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6</a:t>
            </a:fld>
            <a:endParaRPr lang="zh-CN" altLang="en-US"/>
          </a:p>
        </p:txBody>
      </p:sp>
    </p:spTree>
    <p:extLst>
      <p:ext uri="{BB962C8B-B14F-4D97-AF65-F5344CB8AC3E}">
        <p14:creationId xmlns:p14="http://schemas.microsoft.com/office/powerpoint/2010/main" val="1129461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7</a:t>
            </a:fld>
            <a:endParaRPr lang="zh-CN" altLang="en-US"/>
          </a:p>
        </p:txBody>
      </p:sp>
    </p:spTree>
    <p:extLst>
      <p:ext uri="{BB962C8B-B14F-4D97-AF65-F5344CB8AC3E}">
        <p14:creationId xmlns:p14="http://schemas.microsoft.com/office/powerpoint/2010/main" val="2632426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9</a:t>
            </a:fld>
            <a:endParaRPr lang="zh-CN" altLang="en-US"/>
          </a:p>
        </p:txBody>
      </p:sp>
    </p:spTree>
    <p:extLst>
      <p:ext uri="{BB962C8B-B14F-4D97-AF65-F5344CB8AC3E}">
        <p14:creationId xmlns:p14="http://schemas.microsoft.com/office/powerpoint/2010/main" val="364868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10</a:t>
            </a:fld>
            <a:endParaRPr lang="zh-CN" altLang="en-US"/>
          </a:p>
        </p:txBody>
      </p:sp>
    </p:spTree>
    <p:extLst>
      <p:ext uri="{BB962C8B-B14F-4D97-AF65-F5344CB8AC3E}">
        <p14:creationId xmlns:p14="http://schemas.microsoft.com/office/powerpoint/2010/main" val="294063291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0413" cy="1124744"/>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00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2018/10/14</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936252" y="1865633"/>
            <a:ext cx="6317908" cy="1200329"/>
            <a:chOff x="2936252" y="1865633"/>
            <a:chExt cx="6317908" cy="1200329"/>
          </a:xfrm>
        </p:grpSpPr>
        <p:sp>
          <p:nvSpPr>
            <p:cNvPr id="3" name="圆角矩形 2"/>
            <p:cNvSpPr/>
            <p:nvPr/>
          </p:nvSpPr>
          <p:spPr>
            <a:xfrm>
              <a:off x="2936252" y="1865633"/>
              <a:ext cx="6317908" cy="1200329"/>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4077664" y="1865633"/>
              <a:ext cx="4035079" cy="1200329"/>
            </a:xfrm>
            <a:prstGeom prst="rect">
              <a:avLst/>
            </a:prstGeom>
            <a:noFill/>
          </p:spPr>
          <p:txBody>
            <a:bodyPr wrap="none" rtlCol="0">
              <a:spAutoFit/>
            </a:bodyPr>
            <a:lstStyle/>
            <a:p>
              <a:pPr algn="ctr"/>
              <a:r>
                <a:rPr lang="en-US" altLang="zh-CN" sz="72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UML</a:t>
              </a:r>
              <a:r>
                <a:rPr lang="zh-CN" altLang="en-US" sz="72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概述</a:t>
              </a:r>
            </a:p>
          </p:txBody>
        </p:sp>
      </p:grpSp>
      <p:sp>
        <p:nvSpPr>
          <p:cNvPr id="13" name="矩形 12"/>
          <p:cNvSpPr/>
          <p:nvPr/>
        </p:nvSpPr>
        <p:spPr>
          <a:xfrm>
            <a:off x="2009546" y="4090266"/>
            <a:ext cx="1853412" cy="504057"/>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FFFF"/>
                </a:solidFill>
                <a:latin typeface="HelveticaNeueLT Pro 35 Th" pitchFamily="34" charset="0"/>
                <a:ea typeface="华文细黑" pitchFamily="2" charset="-122"/>
              </a:rPr>
              <a:t>导师：杨枨</a:t>
            </a:r>
          </a:p>
        </p:txBody>
      </p:sp>
      <p:sp>
        <p:nvSpPr>
          <p:cNvPr id="19" name="矩形 18"/>
          <p:cNvSpPr/>
          <p:nvPr/>
        </p:nvSpPr>
        <p:spPr>
          <a:xfrm>
            <a:off x="4150197" y="4090266"/>
            <a:ext cx="3962546" cy="850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HelveticaNeueLT Pro 35 Th" pitchFamily="34" charset="0"/>
                <a:ea typeface="华文细黑" pitchFamily="2" charset="-122"/>
              </a:rPr>
              <a:t>答辩人：</a:t>
            </a:r>
            <a:r>
              <a:rPr lang="en-US" altLang="zh-CN" sz="1600" dirty="0">
                <a:solidFill>
                  <a:schemeClr val="tx1"/>
                </a:solidFill>
                <a:latin typeface="HelveticaNeueLT Pro 35 Th" pitchFamily="34" charset="0"/>
                <a:ea typeface="华文细黑" pitchFamily="2" charset="-122"/>
              </a:rPr>
              <a:t>G02</a:t>
            </a:r>
            <a:r>
              <a:rPr lang="zh-CN" altLang="en-US" sz="1600" dirty="0">
                <a:solidFill>
                  <a:schemeClr val="tx1"/>
                </a:solidFill>
                <a:latin typeface="HelveticaNeueLT Pro 35 Th" pitchFamily="34" charset="0"/>
                <a:ea typeface="华文细黑" pitchFamily="2" charset="-122"/>
              </a:rPr>
              <a:t>小组</a:t>
            </a:r>
            <a:endParaRPr lang="en-US" altLang="zh-CN" sz="1600" dirty="0">
              <a:solidFill>
                <a:schemeClr val="tx1"/>
              </a:solidFill>
              <a:latin typeface="HelveticaNeueLT Pro 35 Th" pitchFamily="34" charset="0"/>
              <a:ea typeface="华文细黑" pitchFamily="2" charset="-122"/>
            </a:endParaRPr>
          </a:p>
          <a:p>
            <a:pPr algn="ctr"/>
            <a:r>
              <a:rPr lang="zh-CN" altLang="en-US" sz="1600" dirty="0">
                <a:solidFill>
                  <a:schemeClr val="tx1"/>
                </a:solidFill>
                <a:latin typeface="HelveticaNeueLT Pro 35 Th" pitchFamily="34" charset="0"/>
                <a:ea typeface="华文细黑" pitchFamily="2" charset="-122"/>
              </a:rPr>
              <a:t>小组成员：刘雨霏（组长）、刘晓倩、胡方正、张光程、杨智麟</a:t>
            </a:r>
          </a:p>
        </p:txBody>
      </p:sp>
      <p:sp>
        <p:nvSpPr>
          <p:cNvPr id="21" name="矩形 20"/>
          <p:cNvSpPr/>
          <p:nvPr/>
        </p:nvSpPr>
        <p:spPr>
          <a:xfrm>
            <a:off x="8327454" y="4090267"/>
            <a:ext cx="1853412" cy="504056"/>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HelveticaNeueLT Pro 35 Th" pitchFamily="34" charset="0"/>
                <a:ea typeface="华文细黑" pitchFamily="2" charset="-122"/>
              </a:rPr>
              <a:t>答辩时间：</a:t>
            </a:r>
            <a:r>
              <a:rPr lang="en-US" altLang="zh-CN" sz="1600" dirty="0">
                <a:solidFill>
                  <a:schemeClr val="bg1"/>
                </a:solidFill>
                <a:latin typeface="HelveticaNeueLT Pro 35 Th" pitchFamily="34" charset="0"/>
                <a:ea typeface="华文细黑" pitchFamily="2" charset="-122"/>
              </a:rPr>
              <a:t>2018.10.17</a:t>
            </a:r>
            <a:endParaRPr lang="zh-CN" altLang="en-US" sz="1600" dirty="0">
              <a:solidFill>
                <a:schemeClr val="bg1"/>
              </a:solidFill>
              <a:latin typeface="HelveticaNeueLT Pro 35 Th" pitchFamily="34" charset="0"/>
              <a:ea typeface="华文细黑" pitchFamily="2" charset="-122"/>
            </a:endParaRPr>
          </a:p>
        </p:txBody>
      </p:sp>
    </p:spTree>
    <p:extLst>
      <p:ext uri="{BB962C8B-B14F-4D97-AF65-F5344CB8AC3E}">
        <p14:creationId xmlns:p14="http://schemas.microsoft.com/office/powerpoint/2010/main" val="32001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 name="椭圆 1"/>
          <p:cNvSpPr/>
          <p:nvPr/>
        </p:nvSpPr>
        <p:spPr>
          <a:xfrm>
            <a:off x="1558702" y="2204864"/>
            <a:ext cx="1800200" cy="18002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781D"/>
                </a:solidFill>
                <a:latin typeface="HelveticaNeueLT Pro 35 Th" pitchFamily="34" charset="0"/>
              </a:rPr>
              <a:t>事物</a:t>
            </a:r>
          </a:p>
        </p:txBody>
      </p:sp>
      <p:sp>
        <p:nvSpPr>
          <p:cNvPr id="70" name="椭圆 69"/>
          <p:cNvSpPr/>
          <p:nvPr/>
        </p:nvSpPr>
        <p:spPr>
          <a:xfrm>
            <a:off x="5195106" y="2219778"/>
            <a:ext cx="1800200" cy="18002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600" dirty="0">
                <a:solidFill>
                  <a:prstClr val="white"/>
                </a:solidFill>
                <a:latin typeface="HelveticaNeueLT Pro 35 Th" pitchFamily="34" charset="0"/>
              </a:rPr>
              <a:t>关系</a:t>
            </a:r>
          </a:p>
        </p:txBody>
      </p:sp>
      <p:sp>
        <p:nvSpPr>
          <p:cNvPr id="86" name="椭圆 85"/>
          <p:cNvSpPr/>
          <p:nvPr/>
        </p:nvSpPr>
        <p:spPr>
          <a:xfrm>
            <a:off x="1558702" y="2203748"/>
            <a:ext cx="1800200" cy="1800200"/>
          </a:xfrm>
          <a:custGeom>
            <a:avLst/>
            <a:gdLst>
              <a:gd name="connsiteX0" fmla="*/ 0 w 1800200"/>
              <a:gd name="connsiteY0" fmla="*/ 900100 h 1800200"/>
              <a:gd name="connsiteX1" fmla="*/ 900100 w 1800200"/>
              <a:gd name="connsiteY1" fmla="*/ 0 h 1800200"/>
              <a:gd name="connsiteX2" fmla="*/ 1800200 w 1800200"/>
              <a:gd name="connsiteY2" fmla="*/ 900100 h 1800200"/>
              <a:gd name="connsiteX3" fmla="*/ 900100 w 1800200"/>
              <a:gd name="connsiteY3" fmla="*/ 1800200 h 1800200"/>
              <a:gd name="connsiteX4" fmla="*/ 0 w 1800200"/>
              <a:gd name="connsiteY4" fmla="*/ 900100 h 1800200"/>
              <a:gd name="connsiteX0" fmla="*/ 900100 w 1800200"/>
              <a:gd name="connsiteY0" fmla="*/ 0 h 1800200"/>
              <a:gd name="connsiteX1" fmla="*/ 1800200 w 1800200"/>
              <a:gd name="connsiteY1" fmla="*/ 900100 h 1800200"/>
              <a:gd name="connsiteX2" fmla="*/ 900100 w 1800200"/>
              <a:gd name="connsiteY2" fmla="*/ 1800200 h 1800200"/>
              <a:gd name="connsiteX3" fmla="*/ 0 w 1800200"/>
              <a:gd name="connsiteY3" fmla="*/ 900100 h 1800200"/>
              <a:gd name="connsiteX4" fmla="*/ 991540 w 1800200"/>
              <a:gd name="connsiteY4" fmla="*/ 91440 h 1800200"/>
              <a:gd name="connsiteX0" fmla="*/ 900100 w 1800200"/>
              <a:gd name="connsiteY0" fmla="*/ 0 h 1800200"/>
              <a:gd name="connsiteX1" fmla="*/ 1800200 w 1800200"/>
              <a:gd name="connsiteY1" fmla="*/ 900100 h 1800200"/>
              <a:gd name="connsiteX2" fmla="*/ 900100 w 1800200"/>
              <a:gd name="connsiteY2" fmla="*/ 1800200 h 1800200"/>
              <a:gd name="connsiteX3" fmla="*/ 0 w 1800200"/>
              <a:gd name="connsiteY3" fmla="*/ 900100 h 1800200"/>
            </a:gdLst>
            <a:ahLst/>
            <a:cxnLst>
              <a:cxn ang="0">
                <a:pos x="connsiteX0" y="connsiteY0"/>
              </a:cxn>
              <a:cxn ang="0">
                <a:pos x="connsiteX1" y="connsiteY1"/>
              </a:cxn>
              <a:cxn ang="0">
                <a:pos x="connsiteX2" y="connsiteY2"/>
              </a:cxn>
              <a:cxn ang="0">
                <a:pos x="connsiteX3" y="connsiteY3"/>
              </a:cxn>
            </a:cxnLst>
            <a:rect l="l" t="t" r="r" b="b"/>
            <a:pathLst>
              <a:path w="1800200" h="1800200">
                <a:moveTo>
                  <a:pt x="900100" y="0"/>
                </a:moveTo>
                <a:cubicBezTo>
                  <a:pt x="1397212" y="0"/>
                  <a:pt x="1800200" y="402988"/>
                  <a:pt x="1800200" y="900100"/>
                </a:cubicBezTo>
                <a:cubicBezTo>
                  <a:pt x="1800200" y="1397212"/>
                  <a:pt x="1397212" y="1800200"/>
                  <a:pt x="900100" y="1800200"/>
                </a:cubicBezTo>
                <a:cubicBezTo>
                  <a:pt x="402988" y="1800200"/>
                  <a:pt x="0" y="1397212"/>
                  <a:pt x="0" y="900100"/>
                </a:cubicBezTo>
              </a:path>
            </a:pathLst>
          </a:custGeom>
          <a:noFill/>
          <a:ln w="57150">
            <a:solidFill>
              <a:srgbClr val="FF78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5"/>
          <p:cNvSpPr/>
          <p:nvPr/>
        </p:nvSpPr>
        <p:spPr>
          <a:xfrm>
            <a:off x="6095206" y="2218662"/>
            <a:ext cx="900100" cy="1800200"/>
          </a:xfrm>
          <a:custGeom>
            <a:avLst/>
            <a:gdLst>
              <a:gd name="connsiteX0" fmla="*/ 0 w 1800200"/>
              <a:gd name="connsiteY0" fmla="*/ 900100 h 1800200"/>
              <a:gd name="connsiteX1" fmla="*/ 900100 w 1800200"/>
              <a:gd name="connsiteY1" fmla="*/ 0 h 1800200"/>
              <a:gd name="connsiteX2" fmla="*/ 1800200 w 1800200"/>
              <a:gd name="connsiteY2" fmla="*/ 900100 h 1800200"/>
              <a:gd name="connsiteX3" fmla="*/ 900100 w 1800200"/>
              <a:gd name="connsiteY3" fmla="*/ 1800200 h 1800200"/>
              <a:gd name="connsiteX4" fmla="*/ 0 w 1800200"/>
              <a:gd name="connsiteY4" fmla="*/ 900100 h 1800200"/>
              <a:gd name="connsiteX0" fmla="*/ 900100 w 1800200"/>
              <a:gd name="connsiteY0" fmla="*/ 0 h 1800200"/>
              <a:gd name="connsiteX1" fmla="*/ 1800200 w 1800200"/>
              <a:gd name="connsiteY1" fmla="*/ 900100 h 1800200"/>
              <a:gd name="connsiteX2" fmla="*/ 900100 w 1800200"/>
              <a:gd name="connsiteY2" fmla="*/ 1800200 h 1800200"/>
              <a:gd name="connsiteX3" fmla="*/ 0 w 1800200"/>
              <a:gd name="connsiteY3" fmla="*/ 900100 h 1800200"/>
              <a:gd name="connsiteX4" fmla="*/ 991540 w 1800200"/>
              <a:gd name="connsiteY4" fmla="*/ 91440 h 1800200"/>
              <a:gd name="connsiteX0" fmla="*/ 900100 w 1800200"/>
              <a:gd name="connsiteY0" fmla="*/ 0 h 1800200"/>
              <a:gd name="connsiteX1" fmla="*/ 1800200 w 1800200"/>
              <a:gd name="connsiteY1" fmla="*/ 900100 h 1800200"/>
              <a:gd name="connsiteX2" fmla="*/ 900100 w 1800200"/>
              <a:gd name="connsiteY2" fmla="*/ 1800200 h 1800200"/>
              <a:gd name="connsiteX3" fmla="*/ 0 w 1800200"/>
              <a:gd name="connsiteY3" fmla="*/ 900100 h 1800200"/>
              <a:gd name="connsiteX0" fmla="*/ 0 w 900100"/>
              <a:gd name="connsiteY0" fmla="*/ 0 h 1800200"/>
              <a:gd name="connsiteX1" fmla="*/ 900100 w 900100"/>
              <a:gd name="connsiteY1" fmla="*/ 900100 h 1800200"/>
              <a:gd name="connsiteX2" fmla="*/ 0 w 900100"/>
              <a:gd name="connsiteY2" fmla="*/ 1800200 h 1800200"/>
            </a:gdLst>
            <a:ahLst/>
            <a:cxnLst>
              <a:cxn ang="0">
                <a:pos x="connsiteX0" y="connsiteY0"/>
              </a:cxn>
              <a:cxn ang="0">
                <a:pos x="connsiteX1" y="connsiteY1"/>
              </a:cxn>
              <a:cxn ang="0">
                <a:pos x="connsiteX2" y="connsiteY2"/>
              </a:cxn>
            </a:cxnLst>
            <a:rect l="l" t="t" r="r" b="b"/>
            <a:pathLst>
              <a:path w="900100" h="1800200">
                <a:moveTo>
                  <a:pt x="0" y="0"/>
                </a:moveTo>
                <a:cubicBezTo>
                  <a:pt x="497112" y="0"/>
                  <a:pt x="900100" y="402988"/>
                  <a:pt x="900100" y="900100"/>
                </a:cubicBezTo>
                <a:cubicBezTo>
                  <a:pt x="900100" y="1397212"/>
                  <a:pt x="497112" y="1800200"/>
                  <a:pt x="0" y="180020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TextBox 90"/>
          <p:cNvSpPr txBox="1"/>
          <p:nvPr/>
        </p:nvSpPr>
        <p:spPr>
          <a:xfrm>
            <a:off x="1224065" y="4269075"/>
            <a:ext cx="2469474" cy="1200329"/>
          </a:xfrm>
          <a:prstGeom prst="rect">
            <a:avLst/>
          </a:prstGeom>
          <a:noFill/>
        </p:spPr>
        <p:txBody>
          <a:bodyPr wrap="square" rtlCol="0">
            <a:spAutoFit/>
          </a:bodyPr>
          <a:lstStyle/>
          <a:p>
            <a:pPr algn="ctr"/>
            <a:r>
              <a:rPr lang="zh-CN" altLang="en-US" dirty="0">
                <a:solidFill>
                  <a:schemeClr val="bg1"/>
                </a:solidFill>
                <a:latin typeface="+mn-ea"/>
              </a:rPr>
              <a:t>构成模型图的基本图示符号，</a:t>
            </a:r>
            <a:endParaRPr lang="en-US" altLang="zh-CN" dirty="0">
              <a:solidFill>
                <a:schemeClr val="bg1"/>
              </a:solidFill>
              <a:latin typeface="+mn-ea"/>
            </a:endParaRPr>
          </a:p>
          <a:p>
            <a:pPr algn="ctr"/>
            <a:r>
              <a:rPr lang="zh-CN" altLang="en-US" dirty="0">
                <a:solidFill>
                  <a:schemeClr val="bg1"/>
                </a:solidFill>
                <a:latin typeface="+mn-ea"/>
              </a:rPr>
              <a:t>表示一些面向对象的积分概念</a:t>
            </a:r>
            <a:endParaRPr lang="zh-CN" altLang="en-US" dirty="0">
              <a:solidFill>
                <a:schemeClr val="bg1"/>
              </a:solidFill>
              <a:latin typeface="+mn-ea"/>
              <a:cs typeface="华文黑体" pitchFamily="2" charset="-122"/>
            </a:endParaRPr>
          </a:p>
        </p:txBody>
      </p:sp>
      <p:sp>
        <p:nvSpPr>
          <p:cNvPr id="93" name="TextBox 92"/>
          <p:cNvSpPr txBox="1"/>
          <p:nvPr/>
        </p:nvSpPr>
        <p:spPr>
          <a:xfrm>
            <a:off x="4617879" y="4361408"/>
            <a:ext cx="2954655" cy="369332"/>
          </a:xfrm>
          <a:prstGeom prst="rect">
            <a:avLst/>
          </a:prstGeom>
          <a:noFill/>
        </p:spPr>
        <p:txBody>
          <a:bodyPr wrap="none" rtlCol="0">
            <a:spAutoFit/>
          </a:bodyPr>
          <a:lstStyle/>
          <a:p>
            <a:pPr algn="ctr"/>
            <a:r>
              <a:rPr lang="zh-CN" altLang="en-US" dirty="0">
                <a:solidFill>
                  <a:schemeClr val="bg1"/>
                </a:solidFill>
              </a:rPr>
              <a:t>基本图示和符号之间的联系</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94" name="TextBox 93"/>
          <p:cNvSpPr txBox="1"/>
          <p:nvPr/>
        </p:nvSpPr>
        <p:spPr>
          <a:xfrm>
            <a:off x="7908035" y="4361408"/>
            <a:ext cx="3647152" cy="369332"/>
          </a:xfrm>
          <a:prstGeom prst="rect">
            <a:avLst/>
          </a:prstGeom>
          <a:noFill/>
        </p:spPr>
        <p:txBody>
          <a:bodyPr wrap="none" rtlCol="0">
            <a:spAutoFit/>
          </a:bodyPr>
          <a:lstStyle/>
          <a:p>
            <a:pPr algn="ctr"/>
            <a:r>
              <a:rPr lang="zh-CN" altLang="en-US" dirty="0">
                <a:solidFill>
                  <a:schemeClr val="bg1"/>
                </a:solidFill>
              </a:rPr>
              <a:t>特定的视角对系统所做的抽象概念</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0" name="圆角矩形 1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9040866" y="260648"/>
            <a:ext cx="2380780"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的构造块</a:t>
            </a:r>
          </a:p>
        </p:txBody>
      </p:sp>
      <p:sp>
        <p:nvSpPr>
          <p:cNvPr id="18" name="椭圆 17">
            <a:extLst>
              <a:ext uri="{FF2B5EF4-FFF2-40B4-BE49-F238E27FC236}">
                <a16:creationId xmlns:a16="http://schemas.microsoft.com/office/drawing/2014/main" id="{896CFB71-4C49-4B79-9BFE-5913CC13D688}"/>
              </a:ext>
            </a:extLst>
          </p:cNvPr>
          <p:cNvSpPr/>
          <p:nvPr/>
        </p:nvSpPr>
        <p:spPr>
          <a:xfrm>
            <a:off x="8831511" y="2173417"/>
            <a:ext cx="1800200" cy="18002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600" dirty="0">
                <a:solidFill>
                  <a:prstClr val="white"/>
                </a:solidFill>
                <a:latin typeface="HelveticaNeueLT Pro 35 Th" pitchFamily="34" charset="0"/>
              </a:rPr>
              <a:t>图</a:t>
            </a:r>
          </a:p>
        </p:txBody>
      </p:sp>
      <p:sp>
        <p:nvSpPr>
          <p:cNvPr id="19" name="椭圆 85">
            <a:extLst>
              <a:ext uri="{FF2B5EF4-FFF2-40B4-BE49-F238E27FC236}">
                <a16:creationId xmlns:a16="http://schemas.microsoft.com/office/drawing/2014/main" id="{11781F6C-2FBA-455B-8839-758374B67ADB}"/>
              </a:ext>
            </a:extLst>
          </p:cNvPr>
          <p:cNvSpPr/>
          <p:nvPr/>
        </p:nvSpPr>
        <p:spPr>
          <a:xfrm>
            <a:off x="9731611" y="2172301"/>
            <a:ext cx="900100" cy="900100"/>
          </a:xfrm>
          <a:custGeom>
            <a:avLst/>
            <a:gdLst>
              <a:gd name="connsiteX0" fmla="*/ 0 w 1800200"/>
              <a:gd name="connsiteY0" fmla="*/ 900100 h 1800200"/>
              <a:gd name="connsiteX1" fmla="*/ 900100 w 1800200"/>
              <a:gd name="connsiteY1" fmla="*/ 0 h 1800200"/>
              <a:gd name="connsiteX2" fmla="*/ 1800200 w 1800200"/>
              <a:gd name="connsiteY2" fmla="*/ 900100 h 1800200"/>
              <a:gd name="connsiteX3" fmla="*/ 900100 w 1800200"/>
              <a:gd name="connsiteY3" fmla="*/ 1800200 h 1800200"/>
              <a:gd name="connsiteX4" fmla="*/ 0 w 1800200"/>
              <a:gd name="connsiteY4" fmla="*/ 900100 h 1800200"/>
              <a:gd name="connsiteX0" fmla="*/ 900100 w 1800200"/>
              <a:gd name="connsiteY0" fmla="*/ 0 h 1800200"/>
              <a:gd name="connsiteX1" fmla="*/ 1800200 w 1800200"/>
              <a:gd name="connsiteY1" fmla="*/ 900100 h 1800200"/>
              <a:gd name="connsiteX2" fmla="*/ 900100 w 1800200"/>
              <a:gd name="connsiteY2" fmla="*/ 1800200 h 1800200"/>
              <a:gd name="connsiteX3" fmla="*/ 0 w 1800200"/>
              <a:gd name="connsiteY3" fmla="*/ 900100 h 1800200"/>
              <a:gd name="connsiteX4" fmla="*/ 991540 w 1800200"/>
              <a:gd name="connsiteY4" fmla="*/ 91440 h 1800200"/>
              <a:gd name="connsiteX0" fmla="*/ 900100 w 1800200"/>
              <a:gd name="connsiteY0" fmla="*/ 0 h 1800200"/>
              <a:gd name="connsiteX1" fmla="*/ 1800200 w 1800200"/>
              <a:gd name="connsiteY1" fmla="*/ 900100 h 1800200"/>
              <a:gd name="connsiteX2" fmla="*/ 900100 w 1800200"/>
              <a:gd name="connsiteY2" fmla="*/ 1800200 h 1800200"/>
              <a:gd name="connsiteX3" fmla="*/ 0 w 1800200"/>
              <a:gd name="connsiteY3" fmla="*/ 900100 h 1800200"/>
              <a:gd name="connsiteX0" fmla="*/ 0 w 900100"/>
              <a:gd name="connsiteY0" fmla="*/ 0 h 1800200"/>
              <a:gd name="connsiteX1" fmla="*/ 900100 w 900100"/>
              <a:gd name="connsiteY1" fmla="*/ 900100 h 1800200"/>
              <a:gd name="connsiteX2" fmla="*/ 0 w 900100"/>
              <a:gd name="connsiteY2" fmla="*/ 1800200 h 1800200"/>
              <a:gd name="connsiteX0" fmla="*/ 0 w 900100"/>
              <a:gd name="connsiteY0" fmla="*/ 0 h 900100"/>
              <a:gd name="connsiteX1" fmla="*/ 900100 w 900100"/>
              <a:gd name="connsiteY1" fmla="*/ 900100 h 900100"/>
            </a:gdLst>
            <a:ahLst/>
            <a:cxnLst>
              <a:cxn ang="0">
                <a:pos x="connsiteX0" y="connsiteY0"/>
              </a:cxn>
              <a:cxn ang="0">
                <a:pos x="connsiteX1" y="connsiteY1"/>
              </a:cxn>
            </a:cxnLst>
            <a:rect l="l" t="t" r="r" b="b"/>
            <a:pathLst>
              <a:path w="900100" h="900100">
                <a:moveTo>
                  <a:pt x="0" y="0"/>
                </a:moveTo>
                <a:cubicBezTo>
                  <a:pt x="497112" y="0"/>
                  <a:pt x="900100" y="402988"/>
                  <a:pt x="900100" y="90010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01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300"/>
                                        <p:tgtEl>
                                          <p:spTgt spid="21"/>
                                        </p:tgtEl>
                                      </p:cBhvr>
                                    </p:animEffect>
                                  </p:childTnLst>
                                </p:cTn>
                              </p:par>
                            </p:childTnLst>
                          </p:cTn>
                        </p:par>
                        <p:par>
                          <p:cTn id="11" fill="hold">
                            <p:stCondLst>
                              <p:cond delay="300"/>
                            </p:stCondLst>
                            <p:childTnLst>
                              <p:par>
                                <p:cTn id="12" presetID="21"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1000"/>
                                        <p:tgtEl>
                                          <p:spTgt spid="2"/>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heel(1)">
                                      <p:cBhvr>
                                        <p:cTn id="17" dur="1000"/>
                                        <p:tgtEl>
                                          <p:spTgt spid="86"/>
                                        </p:tgtEl>
                                      </p:cBhvr>
                                    </p:animEffect>
                                  </p:childTnLst>
                                </p:cTn>
                              </p:par>
                              <p:par>
                                <p:cTn id="18" presetID="47" presetClass="entr" presetSubtype="0" fill="hold" grpId="0" nodeType="withEffect">
                                  <p:stCondLst>
                                    <p:cond delay="100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500"/>
                                        <p:tgtEl>
                                          <p:spTgt spid="91"/>
                                        </p:tgtEl>
                                      </p:cBhvr>
                                    </p:animEffect>
                                    <p:anim calcmode="lin" valueType="num">
                                      <p:cBhvr>
                                        <p:cTn id="21" dur="500" fill="hold"/>
                                        <p:tgtEl>
                                          <p:spTgt spid="91"/>
                                        </p:tgtEl>
                                        <p:attrNameLst>
                                          <p:attrName>ppt_x</p:attrName>
                                        </p:attrNameLst>
                                      </p:cBhvr>
                                      <p:tavLst>
                                        <p:tav tm="0">
                                          <p:val>
                                            <p:strVal val="#ppt_x"/>
                                          </p:val>
                                        </p:tav>
                                        <p:tav tm="100000">
                                          <p:val>
                                            <p:strVal val="#ppt_x"/>
                                          </p:val>
                                        </p:tav>
                                      </p:tavLst>
                                    </p:anim>
                                    <p:anim calcmode="lin" valueType="num">
                                      <p:cBhvr>
                                        <p:cTn id="22" dur="500" fill="hold"/>
                                        <p:tgtEl>
                                          <p:spTgt spid="91"/>
                                        </p:tgtEl>
                                        <p:attrNameLst>
                                          <p:attrName>ppt_y</p:attrName>
                                        </p:attrNameLst>
                                      </p:cBhvr>
                                      <p:tavLst>
                                        <p:tav tm="0">
                                          <p:val>
                                            <p:strVal val="#ppt_y-.1"/>
                                          </p:val>
                                        </p:tav>
                                        <p:tav tm="100000">
                                          <p:val>
                                            <p:strVal val="#ppt_y"/>
                                          </p:val>
                                        </p:tav>
                                      </p:tavLst>
                                    </p:anim>
                                  </p:childTnLst>
                                </p:cTn>
                              </p:par>
                              <p:par>
                                <p:cTn id="23" presetID="21" presetClass="entr" presetSubtype="1" fill="hold" grpId="0" nodeType="withEffect">
                                  <p:stCondLst>
                                    <p:cond delay="500"/>
                                  </p:stCondLst>
                                  <p:childTnLst>
                                    <p:set>
                                      <p:cBhvr>
                                        <p:cTn id="24" dur="1" fill="hold">
                                          <p:stCondLst>
                                            <p:cond delay="0"/>
                                          </p:stCondLst>
                                        </p:cTn>
                                        <p:tgtEl>
                                          <p:spTgt spid="70"/>
                                        </p:tgtEl>
                                        <p:attrNameLst>
                                          <p:attrName>style.visibility</p:attrName>
                                        </p:attrNameLst>
                                      </p:cBhvr>
                                      <p:to>
                                        <p:strVal val="visible"/>
                                      </p:to>
                                    </p:set>
                                    <p:animEffect transition="in" filter="wheel(1)">
                                      <p:cBhvr>
                                        <p:cTn id="25" dur="1000"/>
                                        <p:tgtEl>
                                          <p:spTgt spid="70"/>
                                        </p:tgtEl>
                                      </p:cBhvr>
                                    </p:animEffect>
                                  </p:childTnLst>
                                </p:cTn>
                              </p:par>
                              <p:par>
                                <p:cTn id="26" presetID="21" presetClass="entr" presetSubtype="1" fill="hold" grpId="0" nodeType="withEffect">
                                  <p:stCondLst>
                                    <p:cond delay="500"/>
                                  </p:stCondLst>
                                  <p:childTnLst>
                                    <p:set>
                                      <p:cBhvr>
                                        <p:cTn id="27" dur="1" fill="hold">
                                          <p:stCondLst>
                                            <p:cond delay="0"/>
                                          </p:stCondLst>
                                        </p:cTn>
                                        <p:tgtEl>
                                          <p:spTgt spid="87"/>
                                        </p:tgtEl>
                                        <p:attrNameLst>
                                          <p:attrName>style.visibility</p:attrName>
                                        </p:attrNameLst>
                                      </p:cBhvr>
                                      <p:to>
                                        <p:strVal val="visible"/>
                                      </p:to>
                                    </p:set>
                                    <p:animEffect transition="in" filter="wheel(1)">
                                      <p:cBhvr>
                                        <p:cTn id="28" dur="1000"/>
                                        <p:tgtEl>
                                          <p:spTgt spid="87"/>
                                        </p:tgtEl>
                                      </p:cBhvr>
                                    </p:animEffect>
                                  </p:childTnLst>
                                </p:cTn>
                              </p:par>
                              <p:par>
                                <p:cTn id="29" presetID="47" presetClass="entr" presetSubtype="0" fill="hold" grpId="0" nodeType="withEffect">
                                  <p:stCondLst>
                                    <p:cond delay="150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anim calcmode="lin" valueType="num">
                                      <p:cBhvr>
                                        <p:cTn id="32" dur="500" fill="hold"/>
                                        <p:tgtEl>
                                          <p:spTgt spid="93"/>
                                        </p:tgtEl>
                                        <p:attrNameLst>
                                          <p:attrName>ppt_x</p:attrName>
                                        </p:attrNameLst>
                                      </p:cBhvr>
                                      <p:tavLst>
                                        <p:tav tm="0">
                                          <p:val>
                                            <p:strVal val="#ppt_x"/>
                                          </p:val>
                                        </p:tav>
                                        <p:tav tm="100000">
                                          <p:val>
                                            <p:strVal val="#ppt_x"/>
                                          </p:val>
                                        </p:tav>
                                      </p:tavLst>
                                    </p:anim>
                                    <p:anim calcmode="lin" valueType="num">
                                      <p:cBhvr>
                                        <p:cTn id="33" dur="500" fill="hold"/>
                                        <p:tgtEl>
                                          <p:spTgt spid="93"/>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200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anim calcmode="lin" valueType="num">
                                      <p:cBhvr>
                                        <p:cTn id="37" dur="500" fill="hold"/>
                                        <p:tgtEl>
                                          <p:spTgt spid="94"/>
                                        </p:tgtEl>
                                        <p:attrNameLst>
                                          <p:attrName>ppt_x</p:attrName>
                                        </p:attrNameLst>
                                      </p:cBhvr>
                                      <p:tavLst>
                                        <p:tav tm="0">
                                          <p:val>
                                            <p:strVal val="#ppt_x"/>
                                          </p:val>
                                        </p:tav>
                                        <p:tav tm="100000">
                                          <p:val>
                                            <p:strVal val="#ppt_x"/>
                                          </p:val>
                                        </p:tav>
                                      </p:tavLst>
                                    </p:anim>
                                    <p:anim calcmode="lin" valueType="num">
                                      <p:cBhvr>
                                        <p:cTn id="38" dur="500" fill="hold"/>
                                        <p:tgtEl>
                                          <p:spTgt spid="94"/>
                                        </p:tgtEl>
                                        <p:attrNameLst>
                                          <p:attrName>ppt_y</p:attrName>
                                        </p:attrNameLst>
                                      </p:cBhvr>
                                      <p:tavLst>
                                        <p:tav tm="0">
                                          <p:val>
                                            <p:strVal val="#ppt_y-.1"/>
                                          </p:val>
                                        </p:tav>
                                        <p:tav tm="100000">
                                          <p:val>
                                            <p:strVal val="#ppt_y"/>
                                          </p:val>
                                        </p:tav>
                                      </p:tavLst>
                                    </p:anim>
                                  </p:childTnLst>
                                </p:cTn>
                              </p:par>
                              <p:par>
                                <p:cTn id="39" presetID="21" presetClass="entr" presetSubtype="1" fill="hold" grpId="0" nodeType="withEffect">
                                  <p:stCondLst>
                                    <p:cond delay="1000"/>
                                  </p:stCondLst>
                                  <p:childTnLst>
                                    <p:set>
                                      <p:cBhvr>
                                        <p:cTn id="40" dur="1" fill="hold">
                                          <p:stCondLst>
                                            <p:cond delay="0"/>
                                          </p:stCondLst>
                                        </p:cTn>
                                        <p:tgtEl>
                                          <p:spTgt spid="18"/>
                                        </p:tgtEl>
                                        <p:attrNameLst>
                                          <p:attrName>style.visibility</p:attrName>
                                        </p:attrNameLst>
                                      </p:cBhvr>
                                      <p:to>
                                        <p:strVal val="visible"/>
                                      </p:to>
                                    </p:set>
                                    <p:animEffect transition="in" filter="wheel(1)">
                                      <p:cBhvr>
                                        <p:cTn id="41" dur="1000"/>
                                        <p:tgtEl>
                                          <p:spTgt spid="18"/>
                                        </p:tgtEl>
                                      </p:cBhvr>
                                    </p:animEffect>
                                  </p:childTnLst>
                                </p:cTn>
                              </p:par>
                              <p:par>
                                <p:cTn id="42" presetID="21" presetClass="entr" presetSubtype="1" fill="hold" grpId="0" nodeType="withEffect">
                                  <p:stCondLst>
                                    <p:cond delay="1000"/>
                                  </p:stCondLst>
                                  <p:childTnLst>
                                    <p:set>
                                      <p:cBhvr>
                                        <p:cTn id="43" dur="1" fill="hold">
                                          <p:stCondLst>
                                            <p:cond delay="0"/>
                                          </p:stCondLst>
                                        </p:cTn>
                                        <p:tgtEl>
                                          <p:spTgt spid="19"/>
                                        </p:tgtEl>
                                        <p:attrNameLst>
                                          <p:attrName>style.visibility</p:attrName>
                                        </p:attrNameLst>
                                      </p:cBhvr>
                                      <p:to>
                                        <p:strVal val="visible"/>
                                      </p:to>
                                    </p:set>
                                    <p:animEffect transition="in" filter="wheel(1)">
                                      <p:cBhvr>
                                        <p:cTn id="4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0" grpId="0" animBg="1"/>
      <p:bldP spid="86" grpId="0" animBg="1"/>
      <p:bldP spid="87" grpId="0" animBg="1"/>
      <p:bldP spid="91" grpId="0"/>
      <p:bldP spid="93" grpId="0"/>
      <p:bldP spid="94" grpId="0"/>
      <p:bldP spid="20" grpId="0" animBg="1"/>
      <p:bldP spid="21" grpId="0"/>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矩形 8"/>
          <p:cNvSpPr/>
          <p:nvPr/>
        </p:nvSpPr>
        <p:spPr>
          <a:xfrm>
            <a:off x="1702717" y="1457987"/>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结构事物</a:t>
            </a:r>
          </a:p>
        </p:txBody>
      </p:sp>
      <p:sp>
        <p:nvSpPr>
          <p:cNvPr id="2" name="矩形 1"/>
          <p:cNvSpPr/>
          <p:nvPr/>
        </p:nvSpPr>
        <p:spPr>
          <a:xfrm>
            <a:off x="1713921" y="1962454"/>
            <a:ext cx="3262432" cy="788806"/>
          </a:xfrm>
          <a:prstGeom prst="rect">
            <a:avLst/>
          </a:prstGeom>
        </p:spPr>
        <p:txBody>
          <a:bodyPr wrap="none">
            <a:spAutoFit/>
          </a:bodyPr>
          <a:lstStyle/>
          <a:p>
            <a:pPr algn="ctr">
              <a:lnSpc>
                <a:spcPct val="150000"/>
              </a:lnSpc>
            </a:pPr>
            <a:r>
              <a:rPr lang="zh-CN" altLang="en-US" sz="1600" dirty="0">
                <a:solidFill>
                  <a:schemeClr val="bg1"/>
                </a:solidFill>
              </a:rPr>
              <a:t>类、接口、协作、用例、主动类、</a:t>
            </a:r>
            <a:endParaRPr lang="en-US" altLang="zh-CN" sz="1600" dirty="0">
              <a:solidFill>
                <a:schemeClr val="bg1"/>
              </a:solidFill>
            </a:endParaRPr>
          </a:p>
          <a:p>
            <a:pPr algn="ctr">
              <a:lnSpc>
                <a:spcPct val="150000"/>
              </a:lnSpc>
            </a:pPr>
            <a:r>
              <a:rPr lang="zh-CN" altLang="en-US" sz="1600" dirty="0">
                <a:solidFill>
                  <a:schemeClr val="bg1"/>
                </a:solidFill>
              </a:rPr>
              <a:t>构件、制品、结点</a:t>
            </a:r>
          </a:p>
        </p:txBody>
      </p:sp>
      <p:sp>
        <p:nvSpPr>
          <p:cNvPr id="3" name="椭圆 2"/>
          <p:cNvSpPr/>
          <p:nvPr/>
        </p:nvSpPr>
        <p:spPr>
          <a:xfrm>
            <a:off x="6743193" y="1969007"/>
            <a:ext cx="2304425" cy="2304425"/>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458755" y="2023228"/>
            <a:ext cx="3052649" cy="3052649"/>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429248" y="3356823"/>
            <a:ext cx="2304425" cy="2304425"/>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458754" y="2506386"/>
            <a:ext cx="588864" cy="1558887"/>
          </a:xfrm>
          <a:custGeom>
            <a:avLst/>
            <a:gdLst/>
            <a:ahLst/>
            <a:cxnLst/>
            <a:rect l="l" t="t" r="r" b="b"/>
            <a:pathLst>
              <a:path w="588864" h="1558887">
                <a:moveTo>
                  <a:pt x="411656" y="0"/>
                </a:moveTo>
                <a:cubicBezTo>
                  <a:pt x="524298" y="176821"/>
                  <a:pt x="588864" y="386869"/>
                  <a:pt x="588864" y="611998"/>
                </a:cubicBezTo>
                <a:cubicBezTo>
                  <a:pt x="588864" y="1004605"/>
                  <a:pt x="392502" y="1351348"/>
                  <a:pt x="92291" y="1558887"/>
                </a:cubicBezTo>
                <a:cubicBezTo>
                  <a:pt x="31956" y="1397444"/>
                  <a:pt x="0" y="1222619"/>
                  <a:pt x="0" y="1040331"/>
                </a:cubicBezTo>
                <a:cubicBezTo>
                  <a:pt x="0" y="637777"/>
                  <a:pt x="155840" y="271621"/>
                  <a:pt x="411656" y="0"/>
                </a:cubicBezTo>
                <a:close/>
              </a:path>
            </a:pathLst>
          </a:custGeom>
          <a:solidFill>
            <a:srgbClr val="FF781D"/>
          </a:solidFill>
          <a:ln w="6350">
            <a:solidFill>
              <a:schemeClr val="bg1"/>
            </a:solidFill>
            <a:prstDash val="solid"/>
            <a:round/>
            <a:headEnd/>
            <a:tailEnd/>
          </a:ln>
        </p:spPr>
        <p:txBody>
          <a:bodyPr/>
          <a:lstStyle/>
          <a:p>
            <a:endParaRPr lang="zh-CN" altLang="en-US">
              <a:solidFill>
                <a:schemeClr val="tx1"/>
              </a:solidFill>
            </a:endParaRPr>
          </a:p>
        </p:txBody>
      </p:sp>
      <p:sp>
        <p:nvSpPr>
          <p:cNvPr id="21" name="椭圆 20"/>
          <p:cNvSpPr/>
          <p:nvPr/>
        </p:nvSpPr>
        <p:spPr>
          <a:xfrm>
            <a:off x="7475870" y="3356823"/>
            <a:ext cx="1528389" cy="916610"/>
          </a:xfrm>
          <a:custGeom>
            <a:avLst/>
            <a:gdLst/>
            <a:ahLst/>
            <a:cxnLst/>
            <a:rect l="l" t="t" r="r" b="b"/>
            <a:pathLst>
              <a:path w="1528389" h="916610">
                <a:moveTo>
                  <a:pt x="1107222" y="0"/>
                </a:moveTo>
                <a:cubicBezTo>
                  <a:pt x="1256013" y="0"/>
                  <a:pt x="1398216" y="28203"/>
                  <a:pt x="1528389" y="80545"/>
                </a:cubicBezTo>
                <a:cubicBezTo>
                  <a:pt x="1391880" y="563324"/>
                  <a:pt x="947781" y="916610"/>
                  <a:pt x="421167" y="916610"/>
                </a:cubicBezTo>
                <a:cubicBezTo>
                  <a:pt x="272376" y="916610"/>
                  <a:pt x="130173" y="888407"/>
                  <a:pt x="0" y="836065"/>
                </a:cubicBezTo>
                <a:cubicBezTo>
                  <a:pt x="136509" y="353286"/>
                  <a:pt x="580608" y="0"/>
                  <a:pt x="1107222" y="0"/>
                </a:cubicBezTo>
                <a:close/>
              </a:path>
            </a:pathLst>
          </a:custGeom>
          <a:solidFill>
            <a:srgbClr val="FF781D"/>
          </a:solidFill>
          <a:ln w="6350">
            <a:solidFill>
              <a:schemeClr val="bg1"/>
            </a:solidFill>
            <a:prstDash val="solid"/>
            <a:round/>
            <a:headEnd/>
            <a:tailEnd/>
          </a:ln>
        </p:spPr>
        <p:txBody>
          <a:bodyPr/>
          <a:lstStyle/>
          <a:p>
            <a:endParaRPr lang="zh-CN" altLang="en-US">
              <a:solidFill>
                <a:schemeClr val="tx1"/>
              </a:solidFill>
            </a:endParaRPr>
          </a:p>
        </p:txBody>
      </p:sp>
      <p:sp>
        <p:nvSpPr>
          <p:cNvPr id="24" name="椭圆 23"/>
          <p:cNvSpPr/>
          <p:nvPr/>
        </p:nvSpPr>
        <p:spPr>
          <a:xfrm>
            <a:off x="8459548" y="3360093"/>
            <a:ext cx="1274919" cy="1670562"/>
          </a:xfrm>
          <a:custGeom>
            <a:avLst/>
            <a:gdLst/>
            <a:ahLst/>
            <a:cxnLst/>
            <a:rect l="l" t="t" r="r" b="b"/>
            <a:pathLst>
              <a:path w="1274919" h="1670562">
                <a:moveTo>
                  <a:pt x="122706" y="0"/>
                </a:moveTo>
                <a:cubicBezTo>
                  <a:pt x="759056" y="0"/>
                  <a:pt x="1274919" y="515863"/>
                  <a:pt x="1274919" y="1152213"/>
                </a:cubicBezTo>
                <a:cubicBezTo>
                  <a:pt x="1274919" y="1338862"/>
                  <a:pt x="1230539" y="1515144"/>
                  <a:pt x="1150722" y="1670562"/>
                </a:cubicBezTo>
                <a:cubicBezTo>
                  <a:pt x="489149" y="1504867"/>
                  <a:pt x="0" y="905922"/>
                  <a:pt x="0" y="192730"/>
                </a:cubicBezTo>
                <a:cubicBezTo>
                  <a:pt x="0" y="129311"/>
                  <a:pt x="3868" y="66795"/>
                  <a:pt x="12629" y="5559"/>
                </a:cubicBezTo>
                <a:cubicBezTo>
                  <a:pt x="48836" y="1757"/>
                  <a:pt x="85566" y="0"/>
                  <a:pt x="122706" y="0"/>
                </a:cubicBezTo>
                <a:close/>
              </a:path>
            </a:pathLst>
          </a:custGeom>
          <a:solidFill>
            <a:srgbClr val="FF781D"/>
          </a:solidFill>
          <a:ln w="6350">
            <a:solidFill>
              <a:schemeClr val="bg1"/>
            </a:solidFill>
            <a:prstDash val="solid"/>
            <a:round/>
            <a:headEnd/>
            <a:tailEnd/>
          </a:ln>
        </p:spPr>
        <p:txBody>
          <a:bodyPr/>
          <a:lstStyle/>
          <a:p>
            <a:endParaRPr lang="zh-CN" altLang="en-US">
              <a:solidFill>
                <a:schemeClr val="tx1"/>
              </a:solidFill>
            </a:endParaRPr>
          </a:p>
        </p:txBody>
      </p:sp>
      <p:sp>
        <p:nvSpPr>
          <p:cNvPr id="30" name="椭圆 18"/>
          <p:cNvSpPr/>
          <p:nvPr/>
        </p:nvSpPr>
        <p:spPr>
          <a:xfrm>
            <a:off x="8460052" y="3357712"/>
            <a:ext cx="540923" cy="705180"/>
          </a:xfrm>
          <a:custGeom>
            <a:avLst/>
            <a:gdLst/>
            <a:ahLst/>
            <a:cxnLst/>
            <a:rect l="l" t="t" r="r" b="b"/>
            <a:pathLst>
              <a:path w="540923" h="705180">
                <a:moveTo>
                  <a:pt x="122706" y="0"/>
                </a:moveTo>
                <a:cubicBezTo>
                  <a:pt x="270386" y="0"/>
                  <a:pt x="411576" y="27783"/>
                  <a:pt x="540923" y="79465"/>
                </a:cubicBezTo>
                <a:lnTo>
                  <a:pt x="523043" y="135306"/>
                </a:lnTo>
                <a:lnTo>
                  <a:pt x="498733" y="200413"/>
                </a:lnTo>
                <a:lnTo>
                  <a:pt x="456612" y="291907"/>
                </a:lnTo>
                <a:lnTo>
                  <a:pt x="437723" y="324937"/>
                </a:lnTo>
                <a:cubicBezTo>
                  <a:pt x="376133" y="436177"/>
                  <a:pt x="295593" y="535331"/>
                  <a:pt x="201017" y="619033"/>
                </a:cubicBezTo>
                <a:lnTo>
                  <a:pt x="197459" y="622238"/>
                </a:lnTo>
                <a:cubicBezTo>
                  <a:pt x="163880" y="651940"/>
                  <a:pt x="128477" y="679616"/>
                  <a:pt x="91497" y="705180"/>
                </a:cubicBezTo>
                <a:cubicBezTo>
                  <a:pt x="48879" y="591143"/>
                  <a:pt x="20420" y="470429"/>
                  <a:pt x="8234" y="345035"/>
                </a:cubicBezTo>
                <a:cubicBezTo>
                  <a:pt x="2544" y="294988"/>
                  <a:pt x="0" y="244156"/>
                  <a:pt x="0" y="192730"/>
                </a:cubicBezTo>
                <a:cubicBezTo>
                  <a:pt x="0" y="129311"/>
                  <a:pt x="3868" y="66795"/>
                  <a:pt x="12629" y="5559"/>
                </a:cubicBezTo>
                <a:cubicBezTo>
                  <a:pt x="48836" y="1757"/>
                  <a:pt x="85566" y="0"/>
                  <a:pt x="122706" y="0"/>
                </a:cubicBezTo>
                <a:close/>
              </a:path>
            </a:pathLst>
          </a:custGeom>
          <a:solidFill>
            <a:srgbClr val="47A7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chemeClr val="lt1"/>
              </a:solidFill>
              <a:latin typeface="华文细黑" pitchFamily="2" charset="-122"/>
              <a:ea typeface="华文细黑" pitchFamily="2" charset="-122"/>
              <a:cs typeface="华文黑体" pitchFamily="2" charset="-122"/>
            </a:endParaRPr>
          </a:p>
        </p:txBody>
      </p:sp>
      <p:sp>
        <p:nvSpPr>
          <p:cNvPr id="41" name="矩形 40"/>
          <p:cNvSpPr/>
          <p:nvPr/>
        </p:nvSpPr>
        <p:spPr>
          <a:xfrm>
            <a:off x="1702717" y="2859365"/>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行为事物</a:t>
            </a:r>
          </a:p>
        </p:txBody>
      </p:sp>
      <p:sp>
        <p:nvSpPr>
          <p:cNvPr id="42" name="矩形 41"/>
          <p:cNvSpPr/>
          <p:nvPr/>
        </p:nvSpPr>
        <p:spPr>
          <a:xfrm>
            <a:off x="1713921" y="3382308"/>
            <a:ext cx="2031325" cy="419474"/>
          </a:xfrm>
          <a:prstGeom prst="rect">
            <a:avLst/>
          </a:prstGeom>
        </p:spPr>
        <p:txBody>
          <a:bodyPr wrap="none">
            <a:spAutoFit/>
          </a:bodyPr>
          <a:lstStyle/>
          <a:p>
            <a:pPr algn="ctr">
              <a:lnSpc>
                <a:spcPct val="150000"/>
              </a:lnSpc>
            </a:pPr>
            <a:r>
              <a:rPr lang="zh-CN" altLang="en-US" sz="1600" dirty="0">
                <a:solidFill>
                  <a:schemeClr val="bg1"/>
                </a:solidFill>
              </a:rPr>
              <a:t>交互、状态机、活动</a:t>
            </a:r>
          </a:p>
        </p:txBody>
      </p:sp>
      <p:sp>
        <p:nvSpPr>
          <p:cNvPr id="43" name="矩形 42"/>
          <p:cNvSpPr/>
          <p:nvPr/>
        </p:nvSpPr>
        <p:spPr>
          <a:xfrm>
            <a:off x="1713921" y="3976416"/>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zh-CN" altLang="en-US" sz="2000" dirty="0">
                <a:latin typeface="+mn-ea"/>
                <a:cs typeface="华文黑体" pitchFamily="2" charset="-122"/>
              </a:rPr>
              <a:t>分组事物</a:t>
            </a:r>
          </a:p>
        </p:txBody>
      </p:sp>
      <p:sp>
        <p:nvSpPr>
          <p:cNvPr id="44" name="矩形 43"/>
          <p:cNvSpPr/>
          <p:nvPr/>
        </p:nvSpPr>
        <p:spPr>
          <a:xfrm>
            <a:off x="1713921" y="4562689"/>
            <a:ext cx="389850" cy="338554"/>
          </a:xfrm>
          <a:prstGeom prst="rect">
            <a:avLst/>
          </a:prstGeom>
        </p:spPr>
        <p:txBody>
          <a:bodyPr wrap="none">
            <a:spAutoFit/>
          </a:bodyPr>
          <a:lstStyle/>
          <a:p>
            <a:r>
              <a:rPr lang="zh-CN" altLang="en-US" sz="1600" dirty="0">
                <a:solidFill>
                  <a:schemeClr val="bg1"/>
                </a:solidFill>
                <a:latin typeface="+mn-ea"/>
                <a:cs typeface="华文黑体" pitchFamily="2" charset="-122"/>
              </a:rPr>
              <a:t>包</a:t>
            </a:r>
            <a:endParaRPr lang="zh-CN" altLang="en-US" sz="1600" dirty="0">
              <a:latin typeface="+mn-ea"/>
            </a:endParaRPr>
          </a:p>
        </p:txBody>
      </p:sp>
      <p:sp>
        <p:nvSpPr>
          <p:cNvPr id="45" name="矩形 44"/>
          <p:cNvSpPr/>
          <p:nvPr/>
        </p:nvSpPr>
        <p:spPr>
          <a:xfrm>
            <a:off x="1702717" y="5075877"/>
            <a:ext cx="3877985" cy="397660"/>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zh-CN" altLang="en-US" sz="2000" dirty="0">
                <a:latin typeface="+mn-ea"/>
                <a:cs typeface="华文黑体" pitchFamily="2" charset="-122"/>
              </a:rPr>
              <a:t>注释事物</a:t>
            </a:r>
          </a:p>
        </p:txBody>
      </p:sp>
      <p:sp>
        <p:nvSpPr>
          <p:cNvPr id="46" name="矩形 45"/>
          <p:cNvSpPr/>
          <p:nvPr/>
        </p:nvSpPr>
        <p:spPr>
          <a:xfrm>
            <a:off x="1702717" y="5648171"/>
            <a:ext cx="595035" cy="338554"/>
          </a:xfrm>
          <a:prstGeom prst="rect">
            <a:avLst/>
          </a:prstGeom>
        </p:spPr>
        <p:txBody>
          <a:bodyPr wrap="none">
            <a:spAutoFit/>
          </a:bodyPr>
          <a:lstStyle/>
          <a:p>
            <a:r>
              <a:rPr lang="zh-CN" altLang="en-US" sz="1600" dirty="0">
                <a:solidFill>
                  <a:schemeClr val="bg1"/>
                </a:solidFill>
                <a:latin typeface="+mn-ea"/>
                <a:cs typeface="华文黑体" pitchFamily="2" charset="-122"/>
              </a:rPr>
              <a:t>注解</a:t>
            </a:r>
            <a:endParaRPr lang="zh-CN" altLang="en-US" sz="1600" dirty="0">
              <a:latin typeface="+mn-ea"/>
            </a:endParaRPr>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040867" y="260648"/>
            <a:ext cx="2380780"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中的事物</a:t>
            </a:r>
          </a:p>
        </p:txBody>
      </p:sp>
    </p:spTree>
    <p:extLst>
      <p:ext uri="{BB962C8B-B14F-4D97-AF65-F5344CB8AC3E}">
        <p14:creationId xmlns:p14="http://schemas.microsoft.com/office/powerpoint/2010/main" val="4943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childTnLst>
                          </p:cTn>
                        </p:par>
                        <p:par>
                          <p:cTn id="11" fill="hold">
                            <p:stCondLst>
                              <p:cond delay="30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1000" fill="hold"/>
                                        <p:tgtEl>
                                          <p:spTgt spid="18"/>
                                        </p:tgtEl>
                                        <p:attrNameLst>
                                          <p:attrName>ppt_w</p:attrName>
                                        </p:attrNameLst>
                                      </p:cBhvr>
                                      <p:tavLst>
                                        <p:tav tm="0">
                                          <p:val>
                                            <p:fltVal val="0"/>
                                          </p:val>
                                        </p:tav>
                                        <p:tav tm="100000">
                                          <p:val>
                                            <p:strVal val="#ppt_w"/>
                                          </p:val>
                                        </p:tav>
                                      </p:tavLst>
                                    </p:anim>
                                    <p:anim calcmode="lin" valueType="num">
                                      <p:cBhvr>
                                        <p:cTn id="21" dur="1000" fill="hold"/>
                                        <p:tgtEl>
                                          <p:spTgt spid="18"/>
                                        </p:tgtEl>
                                        <p:attrNameLst>
                                          <p:attrName>ppt_h</p:attrName>
                                        </p:attrNameLst>
                                      </p:cBhvr>
                                      <p:tavLst>
                                        <p:tav tm="0">
                                          <p:val>
                                            <p:fltVal val="0"/>
                                          </p:val>
                                        </p:tav>
                                        <p:tav tm="100000">
                                          <p:val>
                                            <p:strVal val="#ppt_h"/>
                                          </p:val>
                                        </p:tav>
                                      </p:tavLst>
                                    </p:anim>
                                    <p:anim calcmode="lin" valueType="num">
                                      <p:cBhvr>
                                        <p:cTn id="22" dur="1000" fill="hold"/>
                                        <p:tgtEl>
                                          <p:spTgt spid="18"/>
                                        </p:tgtEl>
                                        <p:attrNameLst>
                                          <p:attrName>style.rotation</p:attrName>
                                        </p:attrNameLst>
                                      </p:cBhvr>
                                      <p:tavLst>
                                        <p:tav tm="0">
                                          <p:val>
                                            <p:fltVal val="90"/>
                                          </p:val>
                                        </p:tav>
                                        <p:tav tm="100000">
                                          <p:val>
                                            <p:fltVal val="0"/>
                                          </p:val>
                                        </p:tav>
                                      </p:tavLst>
                                    </p:anim>
                                    <p:animEffect transition="in" filter="fade">
                                      <p:cBhvr>
                                        <p:cTn id="23" dur="1000"/>
                                        <p:tgtEl>
                                          <p:spTgt spid="18"/>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fltVal val="0"/>
                                          </p:val>
                                        </p:tav>
                                        <p:tav tm="100000">
                                          <p:val>
                                            <p:strVal val="#ppt_w"/>
                                          </p:val>
                                        </p:tav>
                                      </p:tavLst>
                                    </p:anim>
                                    <p:anim calcmode="lin" valueType="num">
                                      <p:cBhvr>
                                        <p:cTn id="27" dur="1000" fill="hold"/>
                                        <p:tgtEl>
                                          <p:spTgt spid="17"/>
                                        </p:tgtEl>
                                        <p:attrNameLst>
                                          <p:attrName>ppt_h</p:attrName>
                                        </p:attrNameLst>
                                      </p:cBhvr>
                                      <p:tavLst>
                                        <p:tav tm="0">
                                          <p:val>
                                            <p:fltVal val="0"/>
                                          </p:val>
                                        </p:tav>
                                        <p:tav tm="100000">
                                          <p:val>
                                            <p:strVal val="#ppt_h"/>
                                          </p:val>
                                        </p:tav>
                                      </p:tavLst>
                                    </p:anim>
                                    <p:anim calcmode="lin" valueType="num">
                                      <p:cBhvr>
                                        <p:cTn id="28" dur="1000" fill="hold"/>
                                        <p:tgtEl>
                                          <p:spTgt spid="17"/>
                                        </p:tgtEl>
                                        <p:attrNameLst>
                                          <p:attrName>style.rotation</p:attrName>
                                        </p:attrNameLst>
                                      </p:cBhvr>
                                      <p:tavLst>
                                        <p:tav tm="0">
                                          <p:val>
                                            <p:fltVal val="90"/>
                                          </p:val>
                                        </p:tav>
                                        <p:tav tm="100000">
                                          <p:val>
                                            <p:fltVal val="0"/>
                                          </p:val>
                                        </p:tav>
                                      </p:tavLst>
                                    </p:anim>
                                    <p:animEffect transition="in" filter="fade">
                                      <p:cBhvr>
                                        <p:cTn id="29" dur="1000"/>
                                        <p:tgtEl>
                                          <p:spTgt spid="1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26" presetClass="emph" presetSubtype="0" repeatCount="2000" fill="hold" grpId="1" nodeType="withEffect">
                                  <p:stCondLst>
                                    <p:cond delay="1500"/>
                                  </p:stCondLst>
                                  <p:childTnLst>
                                    <p:animEffect transition="out" filter="fade">
                                      <p:cBhvr>
                                        <p:cTn id="34" dur="500" tmFilter="0, 0; .2, .5; .8, .5; 1, 0"/>
                                        <p:tgtEl>
                                          <p:spTgt spid="19"/>
                                        </p:tgtEl>
                                      </p:cBhvr>
                                    </p:animEffect>
                                    <p:animScale>
                                      <p:cBhvr>
                                        <p:cTn id="35" dur="250" autoRev="1" fill="hold"/>
                                        <p:tgtEl>
                                          <p:spTgt spid="19"/>
                                        </p:tgtEl>
                                      </p:cBhvr>
                                      <p:by x="105000" y="105000"/>
                                    </p:animScale>
                                  </p:childTnLst>
                                </p:cTn>
                              </p:par>
                              <p:par>
                                <p:cTn id="36" presetID="10" presetClass="entr" presetSubtype="0" fill="hold" grpId="0" nodeType="withEffect">
                                  <p:stCondLst>
                                    <p:cond delay="20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26" presetClass="emph" presetSubtype="0" repeatCount="2000" fill="hold" grpId="1" nodeType="withEffect">
                                  <p:stCondLst>
                                    <p:cond delay="2500"/>
                                  </p:stCondLst>
                                  <p:childTnLst>
                                    <p:animEffect transition="out" filter="fade">
                                      <p:cBhvr>
                                        <p:cTn id="40" dur="500" tmFilter="0, 0; .2, .5; .8, .5; 1, 0"/>
                                        <p:tgtEl>
                                          <p:spTgt spid="21"/>
                                        </p:tgtEl>
                                      </p:cBhvr>
                                    </p:animEffect>
                                    <p:animScale>
                                      <p:cBhvr>
                                        <p:cTn id="41" dur="250" autoRev="1" fill="hold"/>
                                        <p:tgtEl>
                                          <p:spTgt spid="21"/>
                                        </p:tgtEl>
                                      </p:cBhvr>
                                      <p:by x="105000" y="105000"/>
                                    </p:animScale>
                                  </p:childTnLst>
                                </p:cTn>
                              </p:par>
                              <p:par>
                                <p:cTn id="42" presetID="10" presetClass="entr" presetSubtype="0" fill="hold" grpId="0" nodeType="withEffect">
                                  <p:stCondLst>
                                    <p:cond delay="30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26" presetClass="emph" presetSubtype="0" repeatCount="2000" fill="hold" grpId="1" nodeType="withEffect">
                                  <p:stCondLst>
                                    <p:cond delay="3500"/>
                                  </p:stCondLst>
                                  <p:childTnLst>
                                    <p:animEffect transition="out" filter="fade">
                                      <p:cBhvr>
                                        <p:cTn id="46" dur="500" tmFilter="0, 0; .2, .5; .8, .5; 1, 0"/>
                                        <p:tgtEl>
                                          <p:spTgt spid="24"/>
                                        </p:tgtEl>
                                      </p:cBhvr>
                                    </p:animEffect>
                                    <p:animScale>
                                      <p:cBhvr>
                                        <p:cTn id="47" dur="250" autoRev="1" fill="hold"/>
                                        <p:tgtEl>
                                          <p:spTgt spid="24"/>
                                        </p:tgtEl>
                                      </p:cBhvr>
                                      <p:by x="105000" y="105000"/>
                                    </p:animScale>
                                  </p:childTnLst>
                                </p:cTn>
                              </p:par>
                              <p:par>
                                <p:cTn id="48" presetID="10" presetClass="entr" presetSubtype="0" fill="hold" grpId="0" nodeType="withEffect">
                                  <p:stCondLst>
                                    <p:cond delay="40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26" presetClass="emph" presetSubtype="0" fill="hold" grpId="1" nodeType="withEffect">
                                  <p:stCondLst>
                                    <p:cond delay="4500"/>
                                  </p:stCondLst>
                                  <p:childTnLst>
                                    <p:animEffect transition="out" filter="fade">
                                      <p:cBhvr>
                                        <p:cTn id="52" dur="500" tmFilter="0, 0; .2, .5; .8, .5; 1, 0"/>
                                        <p:tgtEl>
                                          <p:spTgt spid="30"/>
                                        </p:tgtEl>
                                      </p:cBhvr>
                                    </p:animEffect>
                                    <p:animScale>
                                      <p:cBhvr>
                                        <p:cTn id="53" dur="250" autoRev="1" fill="hold"/>
                                        <p:tgtEl>
                                          <p:spTgt spid="30"/>
                                        </p:tgtEl>
                                      </p:cBhvr>
                                      <p:by x="105000" y="105000"/>
                                    </p:animScale>
                                  </p:childTnLst>
                                </p:cTn>
                              </p:par>
                              <p:par>
                                <p:cTn id="54" presetID="14" presetClass="entr" presetSubtype="10" fill="hold" grpId="0" nodeType="withEffect">
                                  <p:stCondLst>
                                    <p:cond delay="1000"/>
                                  </p:stCondLst>
                                  <p:childTnLst>
                                    <p:set>
                                      <p:cBhvr>
                                        <p:cTn id="55" dur="1" fill="hold">
                                          <p:stCondLst>
                                            <p:cond delay="0"/>
                                          </p:stCondLst>
                                        </p:cTn>
                                        <p:tgtEl>
                                          <p:spTgt spid="9"/>
                                        </p:tgtEl>
                                        <p:attrNameLst>
                                          <p:attrName>style.visibility</p:attrName>
                                        </p:attrNameLst>
                                      </p:cBhvr>
                                      <p:to>
                                        <p:strVal val="visible"/>
                                      </p:to>
                                    </p:set>
                                    <p:animEffect transition="in" filter="randombar(horizontal)">
                                      <p:cBhvr>
                                        <p:cTn id="56" dur="500"/>
                                        <p:tgtEl>
                                          <p:spTgt spid="9"/>
                                        </p:tgtEl>
                                      </p:cBhvr>
                                    </p:animEffect>
                                  </p:childTnLst>
                                </p:cTn>
                              </p:par>
                              <p:par>
                                <p:cTn id="57" presetID="14" presetClass="entr" presetSubtype="10" fill="hold" grpId="0" nodeType="withEffect">
                                  <p:stCondLst>
                                    <p:cond delay="1000"/>
                                  </p:stCondLst>
                                  <p:childTnLst>
                                    <p:set>
                                      <p:cBhvr>
                                        <p:cTn id="58" dur="1" fill="hold">
                                          <p:stCondLst>
                                            <p:cond delay="0"/>
                                          </p:stCondLst>
                                        </p:cTn>
                                        <p:tgtEl>
                                          <p:spTgt spid="2"/>
                                        </p:tgtEl>
                                        <p:attrNameLst>
                                          <p:attrName>style.visibility</p:attrName>
                                        </p:attrNameLst>
                                      </p:cBhvr>
                                      <p:to>
                                        <p:strVal val="visible"/>
                                      </p:to>
                                    </p:set>
                                    <p:animEffect transition="in" filter="randombar(horizontal)">
                                      <p:cBhvr>
                                        <p:cTn id="59" dur="500"/>
                                        <p:tgtEl>
                                          <p:spTgt spid="2"/>
                                        </p:tgtEl>
                                      </p:cBhvr>
                                    </p:animEffect>
                                  </p:childTnLst>
                                </p:cTn>
                              </p:par>
                              <p:par>
                                <p:cTn id="60" presetID="14" presetClass="entr" presetSubtype="10" fill="hold" grpId="0" nodeType="withEffect">
                                  <p:stCondLst>
                                    <p:cond delay="2000"/>
                                  </p:stCondLst>
                                  <p:childTnLst>
                                    <p:set>
                                      <p:cBhvr>
                                        <p:cTn id="61" dur="1" fill="hold">
                                          <p:stCondLst>
                                            <p:cond delay="0"/>
                                          </p:stCondLst>
                                        </p:cTn>
                                        <p:tgtEl>
                                          <p:spTgt spid="41"/>
                                        </p:tgtEl>
                                        <p:attrNameLst>
                                          <p:attrName>style.visibility</p:attrName>
                                        </p:attrNameLst>
                                      </p:cBhvr>
                                      <p:to>
                                        <p:strVal val="visible"/>
                                      </p:to>
                                    </p:set>
                                    <p:animEffect transition="in" filter="randombar(horizontal)">
                                      <p:cBhvr>
                                        <p:cTn id="62" dur="500"/>
                                        <p:tgtEl>
                                          <p:spTgt spid="41"/>
                                        </p:tgtEl>
                                      </p:cBhvr>
                                    </p:animEffect>
                                  </p:childTnLst>
                                </p:cTn>
                              </p:par>
                              <p:par>
                                <p:cTn id="63" presetID="14" presetClass="entr" presetSubtype="10" fill="hold" grpId="0" nodeType="withEffect">
                                  <p:stCondLst>
                                    <p:cond delay="2000"/>
                                  </p:stCondLst>
                                  <p:childTnLst>
                                    <p:set>
                                      <p:cBhvr>
                                        <p:cTn id="64" dur="1" fill="hold">
                                          <p:stCondLst>
                                            <p:cond delay="0"/>
                                          </p:stCondLst>
                                        </p:cTn>
                                        <p:tgtEl>
                                          <p:spTgt spid="42"/>
                                        </p:tgtEl>
                                        <p:attrNameLst>
                                          <p:attrName>style.visibility</p:attrName>
                                        </p:attrNameLst>
                                      </p:cBhvr>
                                      <p:to>
                                        <p:strVal val="visible"/>
                                      </p:to>
                                    </p:set>
                                    <p:animEffect transition="in" filter="randombar(horizontal)">
                                      <p:cBhvr>
                                        <p:cTn id="65" dur="500"/>
                                        <p:tgtEl>
                                          <p:spTgt spid="42"/>
                                        </p:tgtEl>
                                      </p:cBhvr>
                                    </p:animEffect>
                                  </p:childTnLst>
                                </p:cTn>
                              </p:par>
                              <p:par>
                                <p:cTn id="66" presetID="14" presetClass="entr" presetSubtype="10" fill="hold" grpId="0" nodeType="withEffect">
                                  <p:stCondLst>
                                    <p:cond delay="3000"/>
                                  </p:stCondLst>
                                  <p:childTnLst>
                                    <p:set>
                                      <p:cBhvr>
                                        <p:cTn id="67" dur="1" fill="hold">
                                          <p:stCondLst>
                                            <p:cond delay="0"/>
                                          </p:stCondLst>
                                        </p:cTn>
                                        <p:tgtEl>
                                          <p:spTgt spid="43"/>
                                        </p:tgtEl>
                                        <p:attrNameLst>
                                          <p:attrName>style.visibility</p:attrName>
                                        </p:attrNameLst>
                                      </p:cBhvr>
                                      <p:to>
                                        <p:strVal val="visible"/>
                                      </p:to>
                                    </p:set>
                                    <p:animEffect transition="in" filter="randombar(horizontal)">
                                      <p:cBhvr>
                                        <p:cTn id="68" dur="500"/>
                                        <p:tgtEl>
                                          <p:spTgt spid="43"/>
                                        </p:tgtEl>
                                      </p:cBhvr>
                                    </p:animEffect>
                                  </p:childTnLst>
                                </p:cTn>
                              </p:par>
                              <p:par>
                                <p:cTn id="69" presetID="14" presetClass="entr" presetSubtype="10" fill="hold" grpId="0" nodeType="withEffect">
                                  <p:stCondLst>
                                    <p:cond delay="3000"/>
                                  </p:stCondLst>
                                  <p:childTnLst>
                                    <p:set>
                                      <p:cBhvr>
                                        <p:cTn id="70" dur="1" fill="hold">
                                          <p:stCondLst>
                                            <p:cond delay="0"/>
                                          </p:stCondLst>
                                        </p:cTn>
                                        <p:tgtEl>
                                          <p:spTgt spid="44"/>
                                        </p:tgtEl>
                                        <p:attrNameLst>
                                          <p:attrName>style.visibility</p:attrName>
                                        </p:attrNameLst>
                                      </p:cBhvr>
                                      <p:to>
                                        <p:strVal val="visible"/>
                                      </p:to>
                                    </p:set>
                                    <p:animEffect transition="in" filter="randombar(horizontal)">
                                      <p:cBhvr>
                                        <p:cTn id="71" dur="500"/>
                                        <p:tgtEl>
                                          <p:spTgt spid="44"/>
                                        </p:tgtEl>
                                      </p:cBhvr>
                                    </p:animEffect>
                                  </p:childTnLst>
                                </p:cTn>
                              </p:par>
                              <p:par>
                                <p:cTn id="72" presetID="14" presetClass="entr" presetSubtype="10" fill="hold" grpId="0" nodeType="withEffect">
                                  <p:stCondLst>
                                    <p:cond delay="4000"/>
                                  </p:stCondLst>
                                  <p:childTnLst>
                                    <p:set>
                                      <p:cBhvr>
                                        <p:cTn id="73" dur="1" fill="hold">
                                          <p:stCondLst>
                                            <p:cond delay="0"/>
                                          </p:stCondLst>
                                        </p:cTn>
                                        <p:tgtEl>
                                          <p:spTgt spid="45"/>
                                        </p:tgtEl>
                                        <p:attrNameLst>
                                          <p:attrName>style.visibility</p:attrName>
                                        </p:attrNameLst>
                                      </p:cBhvr>
                                      <p:to>
                                        <p:strVal val="visible"/>
                                      </p:to>
                                    </p:set>
                                    <p:animEffect transition="in" filter="randombar(horizontal)">
                                      <p:cBhvr>
                                        <p:cTn id="74" dur="500"/>
                                        <p:tgtEl>
                                          <p:spTgt spid="45"/>
                                        </p:tgtEl>
                                      </p:cBhvr>
                                    </p:animEffect>
                                  </p:childTnLst>
                                </p:cTn>
                              </p:par>
                              <p:par>
                                <p:cTn id="75" presetID="14" presetClass="entr" presetSubtype="10" fill="hold" grpId="0" nodeType="withEffect">
                                  <p:stCondLst>
                                    <p:cond delay="4000"/>
                                  </p:stCondLst>
                                  <p:childTnLst>
                                    <p:set>
                                      <p:cBhvr>
                                        <p:cTn id="76" dur="1" fill="hold">
                                          <p:stCondLst>
                                            <p:cond delay="0"/>
                                          </p:stCondLst>
                                        </p:cTn>
                                        <p:tgtEl>
                                          <p:spTgt spid="46"/>
                                        </p:tgtEl>
                                        <p:attrNameLst>
                                          <p:attrName>style.visibility</p:attrName>
                                        </p:attrNameLst>
                                      </p:cBhvr>
                                      <p:to>
                                        <p:strVal val="visible"/>
                                      </p:to>
                                    </p:set>
                                    <p:animEffect transition="in" filter="randombar(horizontal)">
                                      <p:cBhvr>
                                        <p:cTn id="7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animBg="1"/>
      <p:bldP spid="17" grpId="0" animBg="1"/>
      <p:bldP spid="18" grpId="0" animBg="1"/>
      <p:bldP spid="19" grpId="0" animBg="1"/>
      <p:bldP spid="19" grpId="1" animBg="1"/>
      <p:bldP spid="21" grpId="0" animBg="1"/>
      <p:bldP spid="21" grpId="1" animBg="1"/>
      <p:bldP spid="24" grpId="0" animBg="1"/>
      <p:bldP spid="24" grpId="1" animBg="1"/>
      <p:bldP spid="30" grpId="0" animBg="1"/>
      <p:bldP spid="30" grpId="1" animBg="1"/>
      <p:bldP spid="41" grpId="0" animBg="1"/>
      <p:bldP spid="42" grpId="0"/>
      <p:bldP spid="43" grpId="0" animBg="1"/>
      <p:bldP spid="44" grpId="0"/>
      <p:bldP spid="45" grpId="0" animBg="1"/>
      <p:bldP spid="46" grpId="0"/>
      <p:bldP spid="23" grpId="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90BFFF-DE1F-4AED-A9A9-3AEBDBCB6264}"/>
              </a:ext>
            </a:extLst>
          </p:cNvPr>
          <p:cNvPicPr>
            <a:picLocks noChangeAspect="1"/>
          </p:cNvPicPr>
          <p:nvPr/>
        </p:nvPicPr>
        <p:blipFill>
          <a:blip r:embed="rId2"/>
          <a:stretch>
            <a:fillRect/>
          </a:stretch>
        </p:blipFill>
        <p:spPr>
          <a:xfrm>
            <a:off x="1846734" y="1268760"/>
            <a:ext cx="8718036" cy="4834547"/>
          </a:xfrm>
          <a:prstGeom prst="rect">
            <a:avLst/>
          </a:prstGeom>
        </p:spPr>
      </p:pic>
      <p:sp>
        <p:nvSpPr>
          <p:cNvPr id="3" name="圆角矩形 22">
            <a:extLst>
              <a:ext uri="{FF2B5EF4-FFF2-40B4-BE49-F238E27FC236}">
                <a16:creationId xmlns:a16="http://schemas.microsoft.com/office/drawing/2014/main" id="{20FA5A42-95A0-4950-924B-50FDA70A93A7}"/>
              </a:ext>
            </a:extLst>
          </p:cNvPr>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24">
            <a:extLst>
              <a:ext uri="{FF2B5EF4-FFF2-40B4-BE49-F238E27FC236}">
                <a16:creationId xmlns:a16="http://schemas.microsoft.com/office/drawing/2014/main" id="{45B49367-2DFE-495D-8156-D21088AEE7F2}"/>
              </a:ext>
            </a:extLst>
          </p:cNvPr>
          <p:cNvSpPr txBox="1"/>
          <p:nvPr/>
        </p:nvSpPr>
        <p:spPr>
          <a:xfrm>
            <a:off x="9040867" y="260648"/>
            <a:ext cx="2380780"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中的事物</a:t>
            </a:r>
          </a:p>
        </p:txBody>
      </p:sp>
    </p:spTree>
    <p:extLst>
      <p:ext uri="{BB962C8B-B14F-4D97-AF65-F5344CB8AC3E}">
        <p14:creationId xmlns:p14="http://schemas.microsoft.com/office/powerpoint/2010/main" val="5747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矩形 8"/>
          <p:cNvSpPr/>
          <p:nvPr/>
        </p:nvSpPr>
        <p:spPr>
          <a:xfrm>
            <a:off x="1043442" y="1461400"/>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依赖</a:t>
            </a:r>
          </a:p>
        </p:txBody>
      </p:sp>
      <p:sp>
        <p:nvSpPr>
          <p:cNvPr id="2" name="矩形 1"/>
          <p:cNvSpPr/>
          <p:nvPr/>
        </p:nvSpPr>
        <p:spPr>
          <a:xfrm>
            <a:off x="1043441" y="1874060"/>
            <a:ext cx="3672800" cy="788806"/>
          </a:xfrm>
          <a:prstGeom prst="rect">
            <a:avLst/>
          </a:prstGeom>
        </p:spPr>
        <p:txBody>
          <a:bodyPr wrap="none">
            <a:spAutoFit/>
          </a:bodyPr>
          <a:lstStyle/>
          <a:p>
            <a:pPr algn="ctr">
              <a:lnSpc>
                <a:spcPct val="150000"/>
              </a:lnSpc>
            </a:pPr>
            <a:r>
              <a:rPr lang="zh-CN" altLang="en-US" sz="1600" dirty="0">
                <a:solidFill>
                  <a:schemeClr val="bg1"/>
                </a:solidFill>
              </a:rPr>
              <a:t>是两个模型元素间的语义关系其中一个</a:t>
            </a:r>
            <a:endParaRPr lang="en-US" altLang="zh-CN" sz="1600" dirty="0">
              <a:solidFill>
                <a:schemeClr val="bg1"/>
              </a:solidFill>
            </a:endParaRPr>
          </a:p>
          <a:p>
            <a:pPr algn="ctr">
              <a:lnSpc>
                <a:spcPct val="150000"/>
              </a:lnSpc>
            </a:pPr>
            <a:r>
              <a:rPr lang="zh-CN" altLang="en-US" sz="1600" dirty="0">
                <a:solidFill>
                  <a:schemeClr val="bg1"/>
                </a:solidFill>
              </a:rPr>
              <a:t>元素发生变化会影响另一个元素的语义</a:t>
            </a:r>
          </a:p>
        </p:txBody>
      </p:sp>
      <p:sp>
        <p:nvSpPr>
          <p:cNvPr id="41" name="矩形 40"/>
          <p:cNvSpPr/>
          <p:nvPr/>
        </p:nvSpPr>
        <p:spPr>
          <a:xfrm>
            <a:off x="6599262" y="1461400"/>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关联</a:t>
            </a:r>
          </a:p>
        </p:txBody>
      </p:sp>
      <p:sp>
        <p:nvSpPr>
          <p:cNvPr id="42" name="矩形 41"/>
          <p:cNvSpPr/>
          <p:nvPr/>
        </p:nvSpPr>
        <p:spPr>
          <a:xfrm>
            <a:off x="6610467" y="2028436"/>
            <a:ext cx="2031325" cy="419474"/>
          </a:xfrm>
          <a:prstGeom prst="rect">
            <a:avLst/>
          </a:prstGeom>
        </p:spPr>
        <p:txBody>
          <a:bodyPr wrap="none">
            <a:spAutoFit/>
          </a:bodyPr>
          <a:lstStyle/>
          <a:p>
            <a:pPr algn="ctr">
              <a:lnSpc>
                <a:spcPct val="150000"/>
              </a:lnSpc>
            </a:pPr>
            <a:r>
              <a:rPr lang="zh-CN" altLang="en-US" sz="1600" dirty="0">
                <a:solidFill>
                  <a:schemeClr val="bg1"/>
                </a:solidFill>
              </a:rPr>
              <a:t>是类之间的结构关系</a:t>
            </a:r>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040866"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中的关系</a:t>
            </a:r>
          </a:p>
        </p:txBody>
      </p:sp>
      <p:pic>
        <p:nvPicPr>
          <p:cNvPr id="3" name="图片 2">
            <a:extLst>
              <a:ext uri="{FF2B5EF4-FFF2-40B4-BE49-F238E27FC236}">
                <a16:creationId xmlns:a16="http://schemas.microsoft.com/office/drawing/2014/main" id="{B3B4C69F-18B3-496F-AC6F-BF6BEDB66048}"/>
              </a:ext>
            </a:extLst>
          </p:cNvPr>
          <p:cNvPicPr>
            <a:picLocks noChangeAspect="1"/>
          </p:cNvPicPr>
          <p:nvPr/>
        </p:nvPicPr>
        <p:blipFill>
          <a:blip r:embed="rId3"/>
          <a:stretch>
            <a:fillRect/>
          </a:stretch>
        </p:blipFill>
        <p:spPr>
          <a:xfrm>
            <a:off x="1619701" y="3140968"/>
            <a:ext cx="2520280" cy="2524125"/>
          </a:xfrm>
          <a:prstGeom prst="rect">
            <a:avLst/>
          </a:prstGeom>
        </p:spPr>
      </p:pic>
      <p:pic>
        <p:nvPicPr>
          <p:cNvPr id="6" name="图片 5">
            <a:extLst>
              <a:ext uri="{FF2B5EF4-FFF2-40B4-BE49-F238E27FC236}">
                <a16:creationId xmlns:a16="http://schemas.microsoft.com/office/drawing/2014/main" id="{8825C2DE-515D-4499-A761-23DA2950D3CA}"/>
              </a:ext>
            </a:extLst>
          </p:cNvPr>
          <p:cNvPicPr>
            <a:picLocks noChangeAspect="1"/>
          </p:cNvPicPr>
          <p:nvPr/>
        </p:nvPicPr>
        <p:blipFill>
          <a:blip r:embed="rId4"/>
          <a:stretch>
            <a:fillRect/>
          </a:stretch>
        </p:blipFill>
        <p:spPr>
          <a:xfrm>
            <a:off x="5984317" y="3140968"/>
            <a:ext cx="5314950" cy="2111616"/>
          </a:xfrm>
          <a:prstGeom prst="rect">
            <a:avLst/>
          </a:prstGeom>
        </p:spPr>
      </p:pic>
    </p:spTree>
    <p:extLst>
      <p:ext uri="{BB962C8B-B14F-4D97-AF65-F5344CB8AC3E}">
        <p14:creationId xmlns:p14="http://schemas.microsoft.com/office/powerpoint/2010/main" val="367559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par>
                                <p:cTn id="20" presetID="14" presetClass="entr" presetSubtype="10" fill="hold" grpId="0" nodeType="withEffect">
                                  <p:stCondLst>
                                    <p:cond delay="2000"/>
                                  </p:stCondLst>
                                  <p:childTnLst>
                                    <p:set>
                                      <p:cBhvr>
                                        <p:cTn id="21" dur="1" fill="hold">
                                          <p:stCondLst>
                                            <p:cond delay="0"/>
                                          </p:stCondLst>
                                        </p:cTn>
                                        <p:tgtEl>
                                          <p:spTgt spid="42"/>
                                        </p:tgtEl>
                                        <p:attrNameLst>
                                          <p:attrName>style.visibility</p:attrName>
                                        </p:attrNameLst>
                                      </p:cBhvr>
                                      <p:to>
                                        <p:strVal val="visible"/>
                                      </p:to>
                                    </p:set>
                                    <p:animEffect transition="in" filter="randombar(horizontal)">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41" grpId="0" animBg="1"/>
      <p:bldP spid="42" grpId="0"/>
      <p:bldP spid="23"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3" name="矩形 42"/>
          <p:cNvSpPr/>
          <p:nvPr/>
        </p:nvSpPr>
        <p:spPr>
          <a:xfrm>
            <a:off x="550590" y="1329690"/>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泛华</a:t>
            </a:r>
          </a:p>
        </p:txBody>
      </p:sp>
      <p:sp>
        <p:nvSpPr>
          <p:cNvPr id="44" name="矩形 43"/>
          <p:cNvSpPr/>
          <p:nvPr/>
        </p:nvSpPr>
        <p:spPr>
          <a:xfrm>
            <a:off x="550590" y="1860288"/>
            <a:ext cx="4583306" cy="830997"/>
          </a:xfrm>
          <a:prstGeom prst="rect">
            <a:avLst/>
          </a:prstGeom>
        </p:spPr>
        <p:txBody>
          <a:bodyPr wrap="none">
            <a:spAutoFit/>
          </a:bodyPr>
          <a:lstStyle/>
          <a:p>
            <a:r>
              <a:rPr lang="zh-CN" altLang="en-US" sz="1600" dirty="0">
                <a:solidFill>
                  <a:schemeClr val="bg1"/>
                </a:solidFill>
                <a:latin typeface="华文细黑" pitchFamily="2" charset="-122"/>
                <a:ea typeface="华文细黑" pitchFamily="2" charset="-122"/>
                <a:cs typeface="华文黑体" pitchFamily="2" charset="-122"/>
              </a:rPr>
              <a:t>是一种特殊</a:t>
            </a:r>
            <a:r>
              <a:rPr lang="en-US" altLang="zh-CN" sz="1600" dirty="0">
                <a:solidFill>
                  <a:schemeClr val="bg1"/>
                </a:solidFill>
                <a:latin typeface="华文细黑" pitchFamily="2" charset="-122"/>
                <a:ea typeface="华文细黑" pitchFamily="2" charset="-122"/>
                <a:cs typeface="华文黑体" pitchFamily="2" charset="-122"/>
              </a:rPr>
              <a:t>/</a:t>
            </a:r>
            <a:r>
              <a:rPr lang="zh-CN" altLang="en-US" sz="1600" dirty="0">
                <a:solidFill>
                  <a:schemeClr val="bg1"/>
                </a:solidFill>
                <a:latin typeface="华文细黑" pitchFamily="2" charset="-122"/>
                <a:ea typeface="华文细黑" pitchFamily="2" charset="-122"/>
                <a:cs typeface="华文黑体" pitchFamily="2" charset="-122"/>
              </a:rPr>
              <a:t>一般关系，</a:t>
            </a:r>
            <a:r>
              <a:rPr lang="zh-CN" altLang="en-US" sz="1600" dirty="0">
                <a:solidFill>
                  <a:schemeClr val="bg1"/>
                </a:solidFill>
              </a:rPr>
              <a:t>其中特殊元素（子元素）</a:t>
            </a:r>
            <a:endParaRPr lang="en-US" altLang="zh-CN" sz="1600" dirty="0">
              <a:solidFill>
                <a:schemeClr val="bg1"/>
              </a:solidFill>
            </a:endParaRPr>
          </a:p>
          <a:p>
            <a:r>
              <a:rPr lang="zh-CN" altLang="en-US" sz="1600" dirty="0">
                <a:solidFill>
                  <a:schemeClr val="bg1"/>
                </a:solidFill>
              </a:rPr>
              <a:t>基于一般元素（父元素）而建立</a:t>
            </a:r>
          </a:p>
          <a:p>
            <a:endParaRPr lang="zh-CN" altLang="en-US" sz="1600" dirty="0"/>
          </a:p>
        </p:txBody>
      </p:sp>
      <p:sp>
        <p:nvSpPr>
          <p:cNvPr id="45" name="矩形 44"/>
          <p:cNvSpPr/>
          <p:nvPr/>
        </p:nvSpPr>
        <p:spPr>
          <a:xfrm>
            <a:off x="6599262" y="1329690"/>
            <a:ext cx="3877985" cy="397660"/>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实现</a:t>
            </a:r>
          </a:p>
        </p:txBody>
      </p:sp>
      <p:sp>
        <p:nvSpPr>
          <p:cNvPr id="46" name="矩形 45"/>
          <p:cNvSpPr/>
          <p:nvPr/>
        </p:nvSpPr>
        <p:spPr>
          <a:xfrm>
            <a:off x="6610468" y="1860288"/>
            <a:ext cx="4288353" cy="830997"/>
          </a:xfrm>
          <a:prstGeom prst="rect">
            <a:avLst/>
          </a:prstGeom>
        </p:spPr>
        <p:txBody>
          <a:bodyPr wrap="none">
            <a:spAutoFit/>
          </a:bodyPr>
          <a:lstStyle/>
          <a:p>
            <a:r>
              <a:rPr lang="zh-CN" altLang="en-US" sz="1600" dirty="0">
                <a:solidFill>
                  <a:schemeClr val="bg1"/>
                </a:solidFill>
                <a:latin typeface="+mn-ea"/>
                <a:cs typeface="华文黑体" pitchFamily="2" charset="-122"/>
              </a:rPr>
              <a:t>是类目之间的语义关系</a:t>
            </a:r>
            <a:r>
              <a:rPr lang="zh-CN" altLang="en-US" sz="1600" dirty="0">
                <a:solidFill>
                  <a:schemeClr val="bg1"/>
                </a:solidFill>
                <a:latin typeface="华文细黑" pitchFamily="2" charset="-122"/>
                <a:ea typeface="华文细黑" pitchFamily="2" charset="-122"/>
                <a:cs typeface="华文黑体" pitchFamily="2" charset="-122"/>
              </a:rPr>
              <a:t>，</a:t>
            </a:r>
            <a:r>
              <a:rPr lang="zh-CN" altLang="en-US" sz="1600" dirty="0">
                <a:solidFill>
                  <a:schemeClr val="bg1"/>
                </a:solidFill>
              </a:rPr>
              <a:t>其中一个类目指定了</a:t>
            </a:r>
            <a:endParaRPr lang="en-US" altLang="zh-CN" sz="1600" dirty="0">
              <a:solidFill>
                <a:schemeClr val="bg1"/>
              </a:solidFill>
            </a:endParaRPr>
          </a:p>
          <a:p>
            <a:r>
              <a:rPr lang="zh-CN" altLang="en-US" sz="1600" dirty="0">
                <a:solidFill>
                  <a:schemeClr val="bg1"/>
                </a:solidFill>
              </a:rPr>
              <a:t>由另一个类目保证执行的合约</a:t>
            </a:r>
          </a:p>
          <a:p>
            <a:endParaRPr lang="zh-CN" altLang="en-US" sz="1600" dirty="0"/>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040866"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中的关系</a:t>
            </a:r>
          </a:p>
        </p:txBody>
      </p:sp>
      <p:pic>
        <p:nvPicPr>
          <p:cNvPr id="5" name="图片 4">
            <a:extLst>
              <a:ext uri="{FF2B5EF4-FFF2-40B4-BE49-F238E27FC236}">
                <a16:creationId xmlns:a16="http://schemas.microsoft.com/office/drawing/2014/main" id="{4718F4A9-9D5A-42B3-890F-9386050668A2}"/>
              </a:ext>
            </a:extLst>
          </p:cNvPr>
          <p:cNvPicPr>
            <a:picLocks noChangeAspect="1"/>
          </p:cNvPicPr>
          <p:nvPr/>
        </p:nvPicPr>
        <p:blipFill>
          <a:blip r:embed="rId3"/>
          <a:stretch>
            <a:fillRect/>
          </a:stretch>
        </p:blipFill>
        <p:spPr>
          <a:xfrm>
            <a:off x="694606" y="2824223"/>
            <a:ext cx="2736304" cy="3705560"/>
          </a:xfrm>
          <a:prstGeom prst="rect">
            <a:avLst/>
          </a:prstGeom>
        </p:spPr>
      </p:pic>
      <p:pic>
        <p:nvPicPr>
          <p:cNvPr id="6" name="图片 5">
            <a:extLst>
              <a:ext uri="{FF2B5EF4-FFF2-40B4-BE49-F238E27FC236}">
                <a16:creationId xmlns:a16="http://schemas.microsoft.com/office/drawing/2014/main" id="{F066CEAD-53D6-494D-9B3B-ED9EDA8544A9}"/>
              </a:ext>
            </a:extLst>
          </p:cNvPr>
          <p:cNvPicPr>
            <a:picLocks noChangeAspect="1"/>
          </p:cNvPicPr>
          <p:nvPr/>
        </p:nvPicPr>
        <p:blipFill>
          <a:blip r:embed="rId4"/>
          <a:stretch>
            <a:fillRect/>
          </a:stretch>
        </p:blipFill>
        <p:spPr>
          <a:xfrm>
            <a:off x="7319342" y="2727072"/>
            <a:ext cx="2592288" cy="3408379"/>
          </a:xfrm>
          <a:prstGeom prst="rect">
            <a:avLst/>
          </a:prstGeom>
        </p:spPr>
      </p:pic>
    </p:spTree>
    <p:extLst>
      <p:ext uri="{BB962C8B-B14F-4D97-AF65-F5344CB8AC3E}">
        <p14:creationId xmlns:p14="http://schemas.microsoft.com/office/powerpoint/2010/main" val="222415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4" presetClass="entr" presetSubtype="10" fill="hold" grpId="0" nodeType="withEffect">
                                  <p:stCondLst>
                                    <p:cond delay="3000"/>
                                  </p:stCondLst>
                                  <p:childTnLst>
                                    <p:set>
                                      <p:cBhvr>
                                        <p:cTn id="12" dur="1" fill="hold">
                                          <p:stCondLst>
                                            <p:cond delay="0"/>
                                          </p:stCondLst>
                                        </p:cTn>
                                        <p:tgtEl>
                                          <p:spTgt spid="43"/>
                                        </p:tgtEl>
                                        <p:attrNameLst>
                                          <p:attrName>style.visibility</p:attrName>
                                        </p:attrNameLst>
                                      </p:cBhvr>
                                      <p:to>
                                        <p:strVal val="visible"/>
                                      </p:to>
                                    </p:set>
                                    <p:animEffect transition="in" filter="randombar(horizontal)">
                                      <p:cBhvr>
                                        <p:cTn id="13" dur="500"/>
                                        <p:tgtEl>
                                          <p:spTgt spid="43"/>
                                        </p:tgtEl>
                                      </p:cBhvr>
                                    </p:animEffect>
                                  </p:childTnLst>
                                </p:cTn>
                              </p:par>
                              <p:par>
                                <p:cTn id="14" presetID="14" presetClass="entr" presetSubtype="10" fill="hold" grpId="0" nodeType="withEffect">
                                  <p:stCondLst>
                                    <p:cond delay="3000"/>
                                  </p:stCondLst>
                                  <p:childTnLst>
                                    <p:set>
                                      <p:cBhvr>
                                        <p:cTn id="15" dur="1" fill="hold">
                                          <p:stCondLst>
                                            <p:cond delay="0"/>
                                          </p:stCondLst>
                                        </p:cTn>
                                        <p:tgtEl>
                                          <p:spTgt spid="44"/>
                                        </p:tgtEl>
                                        <p:attrNameLst>
                                          <p:attrName>style.visibility</p:attrName>
                                        </p:attrNameLst>
                                      </p:cBhvr>
                                      <p:to>
                                        <p:strVal val="visible"/>
                                      </p:to>
                                    </p:set>
                                    <p:animEffect transition="in" filter="randombar(horizontal)">
                                      <p:cBhvr>
                                        <p:cTn id="16" dur="500"/>
                                        <p:tgtEl>
                                          <p:spTgt spid="44"/>
                                        </p:tgtEl>
                                      </p:cBhvr>
                                    </p:animEffect>
                                  </p:childTnLst>
                                </p:cTn>
                              </p:par>
                              <p:par>
                                <p:cTn id="17" presetID="14" presetClass="entr" presetSubtype="10" fill="hold" grpId="0" nodeType="withEffect">
                                  <p:stCondLst>
                                    <p:cond delay="4000"/>
                                  </p:stCondLst>
                                  <p:childTnLst>
                                    <p:set>
                                      <p:cBhvr>
                                        <p:cTn id="18" dur="1" fill="hold">
                                          <p:stCondLst>
                                            <p:cond delay="0"/>
                                          </p:stCondLst>
                                        </p:cTn>
                                        <p:tgtEl>
                                          <p:spTgt spid="45"/>
                                        </p:tgtEl>
                                        <p:attrNameLst>
                                          <p:attrName>style.visibility</p:attrName>
                                        </p:attrNameLst>
                                      </p:cBhvr>
                                      <p:to>
                                        <p:strVal val="visible"/>
                                      </p:to>
                                    </p:set>
                                    <p:animEffect transition="in" filter="randombar(horizontal)">
                                      <p:cBhvr>
                                        <p:cTn id="19" dur="500"/>
                                        <p:tgtEl>
                                          <p:spTgt spid="45"/>
                                        </p:tgtEl>
                                      </p:cBhvr>
                                    </p:animEffect>
                                  </p:childTnLst>
                                </p:cTn>
                              </p:par>
                              <p:par>
                                <p:cTn id="20" presetID="14" presetClass="entr" presetSubtype="10" fill="hold" grpId="0" nodeType="withEffect">
                                  <p:stCondLst>
                                    <p:cond delay="400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P spid="23"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72" name="圆角矩形 7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TextBox 87"/>
          <p:cNvSpPr txBox="1"/>
          <p:nvPr/>
        </p:nvSpPr>
        <p:spPr>
          <a:xfrm>
            <a:off x="9220402" y="260648"/>
            <a:ext cx="202170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中的图</a:t>
            </a:r>
          </a:p>
        </p:txBody>
      </p:sp>
      <p:graphicFrame>
        <p:nvGraphicFramePr>
          <p:cNvPr id="3" name="表格 2">
            <a:extLst>
              <a:ext uri="{FF2B5EF4-FFF2-40B4-BE49-F238E27FC236}">
                <a16:creationId xmlns:a16="http://schemas.microsoft.com/office/drawing/2014/main" id="{ADE8189A-4CBE-4C79-BC86-E0844C7781CF}"/>
              </a:ext>
            </a:extLst>
          </p:cNvPr>
          <p:cNvGraphicFramePr>
            <a:graphicFrameLocks noGrp="1"/>
          </p:cNvGraphicFramePr>
          <p:nvPr>
            <p:extLst>
              <p:ext uri="{D42A27DB-BD31-4B8C-83A1-F6EECF244321}">
                <p14:modId xmlns:p14="http://schemas.microsoft.com/office/powerpoint/2010/main" val="1329459145"/>
              </p:ext>
            </p:extLst>
          </p:nvPr>
        </p:nvGraphicFramePr>
        <p:xfrm>
          <a:off x="1486694" y="1124744"/>
          <a:ext cx="9217024" cy="5359400"/>
        </p:xfrm>
        <a:graphic>
          <a:graphicData uri="http://schemas.openxmlformats.org/drawingml/2006/table">
            <a:tbl>
              <a:tblPr firstRow="1" bandRow="1">
                <a:tableStyleId>{5C22544A-7EE6-4342-B048-85BDC9FD1C3A}</a:tableStyleId>
              </a:tblPr>
              <a:tblGrid>
                <a:gridCol w="2531664">
                  <a:extLst>
                    <a:ext uri="{9D8B030D-6E8A-4147-A177-3AD203B41FA5}">
                      <a16:colId xmlns:a16="http://schemas.microsoft.com/office/drawing/2014/main" val="2298392725"/>
                    </a:ext>
                  </a:extLst>
                </a:gridCol>
                <a:gridCol w="6685360">
                  <a:extLst>
                    <a:ext uri="{9D8B030D-6E8A-4147-A177-3AD203B41FA5}">
                      <a16:colId xmlns:a16="http://schemas.microsoft.com/office/drawing/2014/main" val="880819751"/>
                    </a:ext>
                  </a:extLst>
                </a:gridCol>
              </a:tblGrid>
              <a:tr h="370840">
                <a:tc>
                  <a:txBody>
                    <a:bodyPr/>
                    <a:lstStyle/>
                    <a:p>
                      <a:r>
                        <a:rPr lang="zh-CN" altLang="en-US" dirty="0"/>
                        <a:t>类图</a:t>
                      </a:r>
                    </a:p>
                  </a:txBody>
                  <a:tcPr/>
                </a:tc>
                <a:tc>
                  <a:txBody>
                    <a:bodyPr/>
                    <a:lstStyle/>
                    <a:p>
                      <a:r>
                        <a:rPr lang="zh-CN" altLang="en-US" dirty="0"/>
                        <a:t>展现了一组类、接口、协作和它们之间的关系</a:t>
                      </a:r>
                    </a:p>
                  </a:txBody>
                  <a:tcPr/>
                </a:tc>
                <a:extLst>
                  <a:ext uri="{0D108BD9-81ED-4DB2-BD59-A6C34878D82A}">
                    <a16:rowId xmlns:a16="http://schemas.microsoft.com/office/drawing/2014/main" val="3678925092"/>
                  </a:ext>
                </a:extLst>
              </a:tr>
              <a:tr h="370840">
                <a:tc>
                  <a:txBody>
                    <a:bodyPr/>
                    <a:lstStyle/>
                    <a:p>
                      <a:r>
                        <a:rPr lang="zh-CN" altLang="en-US" dirty="0"/>
                        <a:t>对象图</a:t>
                      </a:r>
                    </a:p>
                  </a:txBody>
                  <a:tcPr/>
                </a:tc>
                <a:tc>
                  <a:txBody>
                    <a:bodyPr/>
                    <a:lstStyle/>
                    <a:p>
                      <a:r>
                        <a:rPr lang="zh-CN" altLang="en-US" dirty="0">
                          <a:solidFill>
                            <a:schemeClr val="tx1"/>
                          </a:solidFill>
                        </a:rPr>
                        <a:t>展现了一组对象及它们的相互关系</a:t>
                      </a:r>
                    </a:p>
                  </a:txBody>
                  <a:tcPr/>
                </a:tc>
                <a:extLst>
                  <a:ext uri="{0D108BD9-81ED-4DB2-BD59-A6C34878D82A}">
                    <a16:rowId xmlns:a16="http://schemas.microsoft.com/office/drawing/2014/main" val="2009955358"/>
                  </a:ext>
                </a:extLst>
              </a:tr>
              <a:tr h="370840">
                <a:tc>
                  <a:txBody>
                    <a:bodyPr/>
                    <a:lstStyle/>
                    <a:p>
                      <a:r>
                        <a:rPr lang="zh-CN" altLang="en-US" dirty="0"/>
                        <a:t>构件图</a:t>
                      </a:r>
                    </a:p>
                  </a:txBody>
                  <a:tcPr/>
                </a:tc>
                <a:tc>
                  <a:txBody>
                    <a:bodyPr/>
                    <a:lstStyle/>
                    <a:p>
                      <a:r>
                        <a:rPr lang="zh-CN" altLang="en-US" dirty="0"/>
                        <a:t>展现了一个封装的类和它的接口、端口以及由内嵌的构件和连接件构成的内部结构</a:t>
                      </a:r>
                    </a:p>
                  </a:txBody>
                  <a:tcPr/>
                </a:tc>
                <a:extLst>
                  <a:ext uri="{0D108BD9-81ED-4DB2-BD59-A6C34878D82A}">
                    <a16:rowId xmlns:a16="http://schemas.microsoft.com/office/drawing/2014/main" val="2561865914"/>
                  </a:ext>
                </a:extLst>
              </a:tr>
              <a:tr h="370840">
                <a:tc>
                  <a:txBody>
                    <a:bodyPr/>
                    <a:lstStyle/>
                    <a:p>
                      <a:r>
                        <a:rPr lang="zh-CN" altLang="en-US" dirty="0"/>
                        <a:t>组合结构图</a:t>
                      </a:r>
                    </a:p>
                  </a:txBody>
                  <a:tcPr/>
                </a:tc>
                <a:tc>
                  <a:txBody>
                    <a:bodyPr/>
                    <a:lstStyle/>
                    <a:p>
                      <a:r>
                        <a:rPr lang="zh-CN" altLang="en-US" sz="1800" kern="1200" dirty="0">
                          <a:solidFill>
                            <a:schemeClr val="dk1"/>
                          </a:solidFill>
                          <a:effectLst/>
                          <a:latin typeface="+mn-lt"/>
                          <a:ea typeface="+mn-ea"/>
                          <a:cs typeface="+mn-cs"/>
                        </a:rPr>
                        <a:t>将每一个类放在一个整体中</a:t>
                      </a:r>
                      <a:r>
                        <a:rPr lang="zh-CN" altLang="en-US" dirty="0">
                          <a:effectLst/>
                        </a:rPr>
                        <a:t>，</a:t>
                      </a:r>
                      <a:r>
                        <a:rPr lang="zh-CN" altLang="en-US" sz="1800" kern="1200" dirty="0">
                          <a:solidFill>
                            <a:schemeClr val="dk1"/>
                          </a:solidFill>
                          <a:effectLst/>
                          <a:latin typeface="+mn-lt"/>
                          <a:ea typeface="+mn-ea"/>
                          <a:cs typeface="+mn-cs"/>
                        </a:rPr>
                        <a:t>从类的内部结构来审视一个类</a:t>
                      </a:r>
                      <a:endParaRPr lang="zh-CN" altLang="en-US" dirty="0"/>
                    </a:p>
                  </a:txBody>
                  <a:tcPr/>
                </a:tc>
                <a:extLst>
                  <a:ext uri="{0D108BD9-81ED-4DB2-BD59-A6C34878D82A}">
                    <a16:rowId xmlns:a16="http://schemas.microsoft.com/office/drawing/2014/main" val="173096516"/>
                  </a:ext>
                </a:extLst>
              </a:tr>
              <a:tr h="370840">
                <a:tc>
                  <a:txBody>
                    <a:bodyPr/>
                    <a:lstStyle/>
                    <a:p>
                      <a:r>
                        <a:rPr lang="zh-CN" altLang="en-US" dirty="0"/>
                        <a:t>用况图</a:t>
                      </a:r>
                    </a:p>
                  </a:txBody>
                  <a:tcPr/>
                </a:tc>
                <a:tc>
                  <a:txBody>
                    <a:bodyPr/>
                    <a:lstStyle/>
                    <a:p>
                      <a:r>
                        <a:rPr lang="zh-CN" altLang="en-US" dirty="0"/>
                        <a:t>展现了一组用况、参与者及它们之间的关系</a:t>
                      </a:r>
                    </a:p>
                  </a:txBody>
                  <a:tcPr/>
                </a:tc>
                <a:extLst>
                  <a:ext uri="{0D108BD9-81ED-4DB2-BD59-A6C34878D82A}">
                    <a16:rowId xmlns:a16="http://schemas.microsoft.com/office/drawing/2014/main" val="36621963"/>
                  </a:ext>
                </a:extLst>
              </a:tr>
              <a:tr h="370840">
                <a:tc>
                  <a:txBody>
                    <a:bodyPr/>
                    <a:lstStyle/>
                    <a:p>
                      <a:r>
                        <a:rPr lang="zh-CN" altLang="en-US" dirty="0"/>
                        <a:t>顺序图</a:t>
                      </a:r>
                    </a:p>
                  </a:txBody>
                  <a:tcPr/>
                </a:tc>
                <a:tc>
                  <a:txBody>
                    <a:bodyPr/>
                    <a:lstStyle/>
                    <a:p>
                      <a:r>
                        <a:rPr lang="zh-CN" altLang="en-US" dirty="0"/>
                        <a:t>强调消息的时间次序的交互图</a:t>
                      </a:r>
                    </a:p>
                  </a:txBody>
                  <a:tcPr/>
                </a:tc>
                <a:extLst>
                  <a:ext uri="{0D108BD9-81ED-4DB2-BD59-A6C34878D82A}">
                    <a16:rowId xmlns:a16="http://schemas.microsoft.com/office/drawing/2014/main" val="927781850"/>
                  </a:ext>
                </a:extLst>
              </a:tr>
              <a:tr h="370840">
                <a:tc>
                  <a:txBody>
                    <a:bodyPr/>
                    <a:lstStyle/>
                    <a:p>
                      <a:r>
                        <a:rPr lang="zh-CN" altLang="en-US" dirty="0"/>
                        <a:t>通信图</a:t>
                      </a:r>
                    </a:p>
                  </a:txBody>
                  <a:tcPr/>
                </a:tc>
                <a:tc>
                  <a:txBody>
                    <a:bodyPr/>
                    <a:lstStyle/>
                    <a:p>
                      <a:r>
                        <a:rPr lang="zh-CN" altLang="en-US" dirty="0"/>
                        <a:t>强调收发信息的对象或角色的结构组织，也是一种交互图</a:t>
                      </a:r>
                    </a:p>
                  </a:txBody>
                  <a:tcPr/>
                </a:tc>
                <a:extLst>
                  <a:ext uri="{0D108BD9-81ED-4DB2-BD59-A6C34878D82A}">
                    <a16:rowId xmlns:a16="http://schemas.microsoft.com/office/drawing/2014/main" val="1093029728"/>
                  </a:ext>
                </a:extLst>
              </a:tr>
              <a:tr h="370840">
                <a:tc>
                  <a:txBody>
                    <a:bodyPr/>
                    <a:lstStyle/>
                    <a:p>
                      <a:r>
                        <a:rPr lang="zh-CN" altLang="en-US" dirty="0"/>
                        <a:t>状态图</a:t>
                      </a:r>
                    </a:p>
                  </a:txBody>
                  <a:tcPr/>
                </a:tc>
                <a:tc>
                  <a:txBody>
                    <a:bodyPr/>
                    <a:lstStyle/>
                    <a:p>
                      <a:r>
                        <a:rPr lang="zh-CN" altLang="en-US" dirty="0"/>
                        <a:t>展现了一个状态机，由状态、转移、事件和活动组成</a:t>
                      </a:r>
                    </a:p>
                  </a:txBody>
                  <a:tcPr/>
                </a:tc>
                <a:extLst>
                  <a:ext uri="{0D108BD9-81ED-4DB2-BD59-A6C34878D82A}">
                    <a16:rowId xmlns:a16="http://schemas.microsoft.com/office/drawing/2014/main" val="1812213650"/>
                  </a:ext>
                </a:extLst>
              </a:tr>
              <a:tr h="370840">
                <a:tc>
                  <a:txBody>
                    <a:bodyPr/>
                    <a:lstStyle/>
                    <a:p>
                      <a:r>
                        <a:rPr lang="zh-CN" altLang="en-US" dirty="0"/>
                        <a:t>活动图</a:t>
                      </a:r>
                    </a:p>
                  </a:txBody>
                  <a:tcPr/>
                </a:tc>
                <a:tc>
                  <a:txBody>
                    <a:bodyPr/>
                    <a:lstStyle/>
                    <a:p>
                      <a:r>
                        <a:rPr lang="zh-CN" altLang="en-US" dirty="0"/>
                        <a:t>将进程或其他计算的结构展示为计算内部一步一步的控制流和数据流</a:t>
                      </a:r>
                    </a:p>
                  </a:txBody>
                  <a:tcPr/>
                </a:tc>
                <a:extLst>
                  <a:ext uri="{0D108BD9-81ED-4DB2-BD59-A6C34878D82A}">
                    <a16:rowId xmlns:a16="http://schemas.microsoft.com/office/drawing/2014/main" val="3480236860"/>
                  </a:ext>
                </a:extLst>
              </a:tr>
              <a:tr h="370840">
                <a:tc>
                  <a:txBody>
                    <a:bodyPr/>
                    <a:lstStyle/>
                    <a:p>
                      <a:r>
                        <a:rPr lang="zh-CN" altLang="en-US" dirty="0"/>
                        <a:t>部署图</a:t>
                      </a:r>
                    </a:p>
                  </a:txBody>
                  <a:tcPr/>
                </a:tc>
                <a:tc>
                  <a:txBody>
                    <a:bodyPr/>
                    <a:lstStyle/>
                    <a:p>
                      <a:r>
                        <a:rPr lang="zh-CN" altLang="en-US" dirty="0"/>
                        <a:t>展现了对运动时的处理结点以及在其中生存的构件的配置</a:t>
                      </a:r>
                    </a:p>
                  </a:txBody>
                  <a:tcPr/>
                </a:tc>
                <a:extLst>
                  <a:ext uri="{0D108BD9-81ED-4DB2-BD59-A6C34878D82A}">
                    <a16:rowId xmlns:a16="http://schemas.microsoft.com/office/drawing/2014/main" val="1317193073"/>
                  </a:ext>
                </a:extLst>
              </a:tr>
              <a:tr h="370840">
                <a:tc>
                  <a:txBody>
                    <a:bodyPr/>
                    <a:lstStyle/>
                    <a:p>
                      <a:r>
                        <a:rPr lang="zh-CN" altLang="en-US" dirty="0"/>
                        <a:t>包图</a:t>
                      </a:r>
                    </a:p>
                  </a:txBody>
                  <a:tcPr/>
                </a:tc>
                <a:tc>
                  <a:txBody>
                    <a:bodyPr/>
                    <a:lstStyle/>
                    <a:p>
                      <a:r>
                        <a:rPr lang="zh-CN" altLang="en-US" dirty="0"/>
                        <a:t>展现了由模型本身分解而成的组织单元以及它们的依赖关系</a:t>
                      </a:r>
                    </a:p>
                  </a:txBody>
                  <a:tcPr/>
                </a:tc>
                <a:extLst>
                  <a:ext uri="{0D108BD9-81ED-4DB2-BD59-A6C34878D82A}">
                    <a16:rowId xmlns:a16="http://schemas.microsoft.com/office/drawing/2014/main" val="2274530731"/>
                  </a:ext>
                </a:extLst>
              </a:tr>
              <a:tr h="370840">
                <a:tc>
                  <a:txBody>
                    <a:bodyPr/>
                    <a:lstStyle/>
                    <a:p>
                      <a:r>
                        <a:rPr lang="zh-CN" altLang="en-US" dirty="0"/>
                        <a:t>定时图</a:t>
                      </a:r>
                    </a:p>
                  </a:txBody>
                  <a:tcPr/>
                </a:tc>
                <a:tc>
                  <a:txBody>
                    <a:bodyPr/>
                    <a:lstStyle/>
                    <a:p>
                      <a:r>
                        <a:rPr lang="zh-CN" altLang="en-US" dirty="0"/>
                        <a:t>展现了消息跨越不同对象或角色的实际时间，是一种交互图</a:t>
                      </a:r>
                    </a:p>
                  </a:txBody>
                  <a:tcPr/>
                </a:tc>
                <a:extLst>
                  <a:ext uri="{0D108BD9-81ED-4DB2-BD59-A6C34878D82A}">
                    <a16:rowId xmlns:a16="http://schemas.microsoft.com/office/drawing/2014/main" val="429482376"/>
                  </a:ext>
                </a:extLst>
              </a:tr>
              <a:tr h="370840">
                <a:tc>
                  <a:txBody>
                    <a:bodyPr/>
                    <a:lstStyle/>
                    <a:p>
                      <a:r>
                        <a:rPr lang="zh-CN" altLang="en-US" dirty="0"/>
                        <a:t>交互概览图</a:t>
                      </a:r>
                    </a:p>
                  </a:txBody>
                  <a:tcPr/>
                </a:tc>
                <a:tc>
                  <a:txBody>
                    <a:bodyPr/>
                    <a:lstStyle/>
                    <a:p>
                      <a:r>
                        <a:rPr lang="zh-CN" altLang="en-US" sz="1800" kern="1200" dirty="0">
                          <a:solidFill>
                            <a:schemeClr val="dk1"/>
                          </a:solidFill>
                          <a:effectLst/>
                          <a:latin typeface="+mn-lt"/>
                          <a:ea typeface="+mn-ea"/>
                          <a:cs typeface="+mn-cs"/>
                        </a:rPr>
                        <a:t>交互图与活动图的混合物</a:t>
                      </a:r>
                      <a:endParaRPr lang="zh-CN" altLang="en-US" dirty="0"/>
                    </a:p>
                  </a:txBody>
                  <a:tcPr/>
                </a:tc>
                <a:extLst>
                  <a:ext uri="{0D108BD9-81ED-4DB2-BD59-A6C34878D82A}">
                    <a16:rowId xmlns:a16="http://schemas.microsoft.com/office/drawing/2014/main" val="547819983"/>
                  </a:ext>
                </a:extLst>
              </a:tr>
            </a:tbl>
          </a:graphicData>
        </a:graphic>
      </p:graphicFrame>
    </p:spTree>
    <p:extLst>
      <p:ext uri="{BB962C8B-B14F-4D97-AF65-F5344CB8AC3E}">
        <p14:creationId xmlns:p14="http://schemas.microsoft.com/office/powerpoint/2010/main" val="988862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3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3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8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8" name="矩形 47"/>
          <p:cNvSpPr/>
          <p:nvPr/>
        </p:nvSpPr>
        <p:spPr>
          <a:xfrm>
            <a:off x="237732" y="1340768"/>
            <a:ext cx="877163" cy="369332"/>
          </a:xfrm>
          <a:prstGeom prst="rect">
            <a:avLst/>
          </a:prstGeom>
        </p:spPr>
        <p:txBody>
          <a:bodyPr wrap="none">
            <a:spAutoFit/>
          </a:bodyPr>
          <a:lstStyle/>
          <a:p>
            <a:r>
              <a:rPr lang="zh-CN" altLang="en-US" dirty="0">
                <a:solidFill>
                  <a:schemeClr val="bg1"/>
                </a:solidFill>
                <a:latin typeface="华文黑体" pitchFamily="2" charset="-122"/>
                <a:ea typeface="华文黑体" pitchFamily="2" charset="-122"/>
                <a:cs typeface="华文黑体" pitchFamily="2" charset="-122"/>
              </a:rPr>
              <a:t>用例图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49" name="矩形 48"/>
          <p:cNvSpPr/>
          <p:nvPr/>
        </p:nvSpPr>
        <p:spPr>
          <a:xfrm>
            <a:off x="7310333" y="1340768"/>
            <a:ext cx="877163" cy="369332"/>
          </a:xfrm>
          <a:prstGeom prst="rect">
            <a:avLst/>
          </a:prstGeom>
        </p:spPr>
        <p:txBody>
          <a:bodyPr wrap="none">
            <a:spAutoFit/>
          </a:bodyPr>
          <a:lstStyle/>
          <a:p>
            <a:r>
              <a:rPr lang="zh-CN" altLang="en-US" dirty="0">
                <a:solidFill>
                  <a:schemeClr val="bg1"/>
                </a:solidFill>
                <a:latin typeface="华文黑体" pitchFamily="2" charset="-122"/>
                <a:ea typeface="华文黑体" pitchFamily="2" charset="-122"/>
                <a:cs typeface="华文黑体" pitchFamily="2" charset="-122"/>
              </a:rPr>
              <a:t>状态图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20403" y="260648"/>
            <a:ext cx="202170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中的图</a:t>
            </a:r>
          </a:p>
        </p:txBody>
      </p:sp>
      <p:pic>
        <p:nvPicPr>
          <p:cNvPr id="2" name="图片 1">
            <a:extLst>
              <a:ext uri="{FF2B5EF4-FFF2-40B4-BE49-F238E27FC236}">
                <a16:creationId xmlns:a16="http://schemas.microsoft.com/office/drawing/2014/main" id="{C5741EF9-1110-4D2A-B63F-993D87C6AD3F}"/>
              </a:ext>
            </a:extLst>
          </p:cNvPr>
          <p:cNvPicPr>
            <a:picLocks noChangeAspect="1"/>
          </p:cNvPicPr>
          <p:nvPr/>
        </p:nvPicPr>
        <p:blipFill>
          <a:blip r:embed="rId3"/>
          <a:stretch>
            <a:fillRect/>
          </a:stretch>
        </p:blipFill>
        <p:spPr>
          <a:xfrm>
            <a:off x="231006" y="2796298"/>
            <a:ext cx="5314950" cy="2505075"/>
          </a:xfrm>
          <a:prstGeom prst="rect">
            <a:avLst/>
          </a:prstGeom>
        </p:spPr>
      </p:pic>
      <p:sp>
        <p:nvSpPr>
          <p:cNvPr id="36" name="TextBox 87">
            <a:extLst>
              <a:ext uri="{FF2B5EF4-FFF2-40B4-BE49-F238E27FC236}">
                <a16:creationId xmlns:a16="http://schemas.microsoft.com/office/drawing/2014/main" id="{A0AFB437-507A-4E0A-9257-C84E987CA806}"/>
              </a:ext>
            </a:extLst>
          </p:cNvPr>
          <p:cNvSpPr txBox="1"/>
          <p:nvPr/>
        </p:nvSpPr>
        <p:spPr>
          <a:xfrm>
            <a:off x="237732" y="1883867"/>
            <a:ext cx="5314950" cy="738664"/>
          </a:xfrm>
          <a:prstGeom prst="rect">
            <a:avLst/>
          </a:prstGeom>
          <a:noFill/>
        </p:spPr>
        <p:txBody>
          <a:bodyPr wrap="square" rtlCol="0">
            <a:spAutoFit/>
          </a:bodyPr>
          <a:lstStyle/>
          <a:p>
            <a:r>
              <a:rPr lang="zh-CN" altLang="en-US" sz="1400" dirty="0">
                <a:solidFill>
                  <a:schemeClr val="bg1"/>
                </a:solidFill>
              </a:rPr>
              <a:t>用例图主要回答了两个问题：</a:t>
            </a:r>
            <a:r>
              <a:rPr lang="en-US" altLang="zh-CN" sz="1400" dirty="0">
                <a:solidFill>
                  <a:schemeClr val="bg1"/>
                </a:solidFill>
              </a:rPr>
              <a:t>1</a:t>
            </a:r>
            <a:r>
              <a:rPr lang="zh-CN" altLang="en-US" sz="1400" dirty="0">
                <a:solidFill>
                  <a:schemeClr val="bg1"/>
                </a:solidFill>
              </a:rPr>
              <a:t>、是谁用软件。</a:t>
            </a:r>
            <a:r>
              <a:rPr lang="en-US" altLang="zh-CN" sz="1400" dirty="0">
                <a:solidFill>
                  <a:schemeClr val="bg1"/>
                </a:solidFill>
              </a:rPr>
              <a:t>2</a:t>
            </a:r>
            <a:r>
              <a:rPr lang="zh-CN" altLang="en-US" sz="1400" dirty="0">
                <a:solidFill>
                  <a:schemeClr val="bg1"/>
                </a:solidFill>
              </a:rPr>
              <a:t>、软件的功能。从用户的角度描述了系统的功能，并指出各个功能的执行者，强调用户的使用者，系统为执行者完成哪些功能。</a:t>
            </a:r>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39" name="TextBox 87">
            <a:extLst>
              <a:ext uri="{FF2B5EF4-FFF2-40B4-BE49-F238E27FC236}">
                <a16:creationId xmlns:a16="http://schemas.microsoft.com/office/drawing/2014/main" id="{E3FEEA00-1C54-4115-9207-999B0FB57C9B}"/>
              </a:ext>
            </a:extLst>
          </p:cNvPr>
          <p:cNvSpPr txBox="1"/>
          <p:nvPr/>
        </p:nvSpPr>
        <p:spPr>
          <a:xfrm>
            <a:off x="7309556" y="1883867"/>
            <a:ext cx="4330266" cy="738664"/>
          </a:xfrm>
          <a:prstGeom prst="rect">
            <a:avLst/>
          </a:prstGeom>
          <a:noFill/>
        </p:spPr>
        <p:txBody>
          <a:bodyPr wrap="square" rtlCol="0">
            <a:spAutoFit/>
          </a:bodyPr>
          <a:lstStyle/>
          <a:p>
            <a:r>
              <a:rPr lang="zh-CN" altLang="en-US" sz="1400" dirty="0">
                <a:solidFill>
                  <a:schemeClr val="bg1"/>
                </a:solidFill>
              </a:rPr>
              <a:t>状态图</a:t>
            </a:r>
            <a:r>
              <a:rPr lang="zh-CN" altLang="en-US" sz="1400" baseline="30000" dirty="0">
                <a:solidFill>
                  <a:schemeClr val="bg1"/>
                </a:solidFill>
              </a:rPr>
              <a:t> </a:t>
            </a:r>
            <a:r>
              <a:rPr lang="zh-CN" altLang="en-US" sz="1400" dirty="0">
                <a:solidFill>
                  <a:schemeClr val="bg1"/>
                </a:solidFill>
              </a:rPr>
              <a:t>用于显示状态机（它指定对象所在的状态序列）、使对象达到这些状态的事件和条件、以及达到这些状态时所发生的操作</a:t>
            </a:r>
            <a:endParaRPr lang="zh-CN" altLang="en-US" sz="1400" dirty="0">
              <a:solidFill>
                <a:schemeClr val="bg1"/>
              </a:solidFill>
              <a:latin typeface="华文细黑" pitchFamily="2" charset="-122"/>
              <a:ea typeface="华文细黑" pitchFamily="2" charset="-122"/>
              <a:cs typeface="华文黑体" pitchFamily="2" charset="-122"/>
            </a:endParaRPr>
          </a:p>
        </p:txBody>
      </p:sp>
      <p:pic>
        <p:nvPicPr>
          <p:cNvPr id="5" name="图片 4">
            <a:extLst>
              <a:ext uri="{FF2B5EF4-FFF2-40B4-BE49-F238E27FC236}">
                <a16:creationId xmlns:a16="http://schemas.microsoft.com/office/drawing/2014/main" id="{2DB4D496-20EE-422D-A2EF-3FEE32D98719}"/>
              </a:ext>
            </a:extLst>
          </p:cNvPr>
          <p:cNvPicPr>
            <a:picLocks noChangeAspect="1"/>
          </p:cNvPicPr>
          <p:nvPr/>
        </p:nvPicPr>
        <p:blipFill>
          <a:blip r:embed="rId4"/>
          <a:stretch>
            <a:fillRect/>
          </a:stretch>
        </p:blipFill>
        <p:spPr>
          <a:xfrm>
            <a:off x="6408128" y="2900038"/>
            <a:ext cx="5624550" cy="3697314"/>
          </a:xfrm>
          <a:prstGeom prst="rect">
            <a:avLst/>
          </a:prstGeom>
        </p:spPr>
      </p:pic>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12" presetClass="entr" presetSubtype="2" fill="hold" grpId="0" nodeType="withEffect">
                                  <p:stCondLst>
                                    <p:cond delay="20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p:tgtEl>
                                          <p:spTgt spid="48"/>
                                        </p:tgtEl>
                                        <p:attrNameLst>
                                          <p:attrName>ppt_x</p:attrName>
                                        </p:attrNameLst>
                                      </p:cBhvr>
                                      <p:tavLst>
                                        <p:tav tm="0">
                                          <p:val>
                                            <p:strVal val="#ppt_x+#ppt_w*1.125000"/>
                                          </p:val>
                                        </p:tav>
                                        <p:tav tm="100000">
                                          <p:val>
                                            <p:strVal val="#ppt_x"/>
                                          </p:val>
                                        </p:tav>
                                      </p:tavLst>
                                    </p:anim>
                                    <p:animEffect transition="in" filter="wipe(left)">
                                      <p:cBhvr>
                                        <p:cTn id="14" dur="500"/>
                                        <p:tgtEl>
                                          <p:spTgt spid="48"/>
                                        </p:tgtEl>
                                      </p:cBhvr>
                                    </p:animEffect>
                                  </p:childTnLst>
                                </p:cTn>
                              </p:par>
                              <p:par>
                                <p:cTn id="15" presetID="12" presetClass="entr" presetSubtype="2" fill="hold" grpId="0" nodeType="withEffect">
                                  <p:stCondLst>
                                    <p:cond delay="120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p:tgtEl>
                                          <p:spTgt spid="49"/>
                                        </p:tgtEl>
                                        <p:attrNameLst>
                                          <p:attrName>ppt_x</p:attrName>
                                        </p:attrNameLst>
                                      </p:cBhvr>
                                      <p:tavLst>
                                        <p:tav tm="0">
                                          <p:val>
                                            <p:strVal val="#ppt_x+#ppt_w*1.125000"/>
                                          </p:val>
                                        </p:tav>
                                        <p:tav tm="100000">
                                          <p:val>
                                            <p:strVal val="#ppt_x"/>
                                          </p:val>
                                        </p:tav>
                                      </p:tavLst>
                                    </p:anim>
                                    <p:animEffect transition="in" filter="wipe(left)">
                                      <p:cBhvr>
                                        <p:cTn id="18" dur="500"/>
                                        <p:tgtEl>
                                          <p:spTgt spid="49"/>
                                        </p:tgtEl>
                                      </p:cBhvr>
                                    </p:animEffect>
                                  </p:childTnLst>
                                </p:cTn>
                              </p:par>
                              <p:par>
                                <p:cTn id="19" presetID="2" presetClass="entr" presetSubtype="2" fill="hold" grpId="0" nodeType="withEffect">
                                  <p:stCondLst>
                                    <p:cond delay="400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1+#ppt_w/2"/>
                                          </p:val>
                                        </p:tav>
                                        <p:tav tm="100000">
                                          <p:val>
                                            <p:strVal val="#ppt_x"/>
                                          </p:val>
                                        </p:tav>
                                      </p:tavLst>
                                    </p:anim>
                                    <p:anim calcmode="lin" valueType="num">
                                      <p:cBhvr additive="base">
                                        <p:cTn id="22" dur="500" fill="hold"/>
                                        <p:tgtEl>
                                          <p:spTgt spid="3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4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1+#ppt_w/2"/>
                                          </p:val>
                                        </p:tav>
                                        <p:tav tm="100000">
                                          <p:val>
                                            <p:strVal val="#ppt_x"/>
                                          </p:val>
                                        </p:tav>
                                      </p:tavLst>
                                    </p:anim>
                                    <p:anim calcmode="lin" valueType="num">
                                      <p:cBhvr additive="base">
                                        <p:cTn id="26"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32" grpId="0" animBg="1"/>
      <p:bldP spid="33" grpId="0"/>
      <p:bldP spid="36"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8" name="矩形 47"/>
          <p:cNvSpPr/>
          <p:nvPr/>
        </p:nvSpPr>
        <p:spPr>
          <a:xfrm>
            <a:off x="217193" y="1210634"/>
            <a:ext cx="877163" cy="369332"/>
          </a:xfrm>
          <a:prstGeom prst="rect">
            <a:avLst/>
          </a:prstGeom>
        </p:spPr>
        <p:txBody>
          <a:bodyPr wrap="none">
            <a:spAutoFit/>
          </a:bodyPr>
          <a:lstStyle/>
          <a:p>
            <a:r>
              <a:rPr lang="zh-CN" altLang="en-US" dirty="0">
                <a:solidFill>
                  <a:schemeClr val="bg1"/>
                </a:solidFill>
                <a:latin typeface="华文黑体" pitchFamily="2" charset="-122"/>
                <a:ea typeface="华文黑体" pitchFamily="2" charset="-122"/>
                <a:cs typeface="华文黑体" pitchFamily="2" charset="-122"/>
              </a:rPr>
              <a:t>活动图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49" name="矩形 48"/>
          <p:cNvSpPr/>
          <p:nvPr/>
        </p:nvSpPr>
        <p:spPr>
          <a:xfrm>
            <a:off x="6870974" y="1170158"/>
            <a:ext cx="877163" cy="369332"/>
          </a:xfrm>
          <a:prstGeom prst="rect">
            <a:avLst/>
          </a:prstGeom>
        </p:spPr>
        <p:txBody>
          <a:bodyPr wrap="none">
            <a:spAutoFit/>
          </a:bodyPr>
          <a:lstStyle/>
          <a:p>
            <a:r>
              <a:rPr lang="zh-CN" altLang="en-US" dirty="0">
                <a:solidFill>
                  <a:schemeClr val="bg1"/>
                </a:solidFill>
                <a:latin typeface="华文黑体" pitchFamily="2" charset="-122"/>
                <a:ea typeface="华文黑体" pitchFamily="2" charset="-122"/>
                <a:cs typeface="华文黑体" pitchFamily="2" charset="-122"/>
              </a:rPr>
              <a:t>顺序图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20403" y="260648"/>
            <a:ext cx="202170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中的图</a:t>
            </a:r>
          </a:p>
        </p:txBody>
      </p:sp>
      <p:sp>
        <p:nvSpPr>
          <p:cNvPr id="36" name="TextBox 87">
            <a:extLst>
              <a:ext uri="{FF2B5EF4-FFF2-40B4-BE49-F238E27FC236}">
                <a16:creationId xmlns:a16="http://schemas.microsoft.com/office/drawing/2014/main" id="{A0AFB437-507A-4E0A-9257-C84E987CA806}"/>
              </a:ext>
            </a:extLst>
          </p:cNvPr>
          <p:cNvSpPr txBox="1"/>
          <p:nvPr/>
        </p:nvSpPr>
        <p:spPr>
          <a:xfrm>
            <a:off x="217193" y="1600056"/>
            <a:ext cx="5314950" cy="954107"/>
          </a:xfrm>
          <a:prstGeom prst="rect">
            <a:avLst/>
          </a:prstGeom>
          <a:noFill/>
        </p:spPr>
        <p:txBody>
          <a:bodyPr wrap="square" rtlCol="0">
            <a:spAutoFit/>
          </a:bodyPr>
          <a:lstStyle/>
          <a:p>
            <a:r>
              <a:rPr lang="zh-CN" altLang="en-US" sz="1400" dirty="0">
                <a:solidFill>
                  <a:schemeClr val="bg1"/>
                </a:solidFill>
              </a:rPr>
              <a:t>活动图是</a:t>
            </a:r>
            <a:r>
              <a:rPr lang="en-US" altLang="zh-CN" sz="1400" dirty="0">
                <a:solidFill>
                  <a:schemeClr val="bg1"/>
                </a:solidFill>
              </a:rPr>
              <a:t>UML</a:t>
            </a:r>
            <a:r>
              <a:rPr lang="zh-CN" altLang="en-US" sz="1400" dirty="0">
                <a:solidFill>
                  <a:schemeClr val="bg1"/>
                </a:solidFill>
              </a:rPr>
              <a:t>用于对系统的动态行为建模的另一种常用工具，它描述活动的顺序，展现从一个活动到另一个活动的控制流。</a:t>
            </a:r>
            <a:r>
              <a:rPr lang="zh-CN" altLang="en-US" sz="1400" b="1" dirty="0">
                <a:solidFill>
                  <a:srgbClr val="FFC000"/>
                </a:solidFill>
              </a:rPr>
              <a:t>活动图在本质上是一种流程图</a:t>
            </a:r>
            <a:r>
              <a:rPr lang="zh-CN" altLang="en-US" sz="1400" dirty="0">
                <a:solidFill>
                  <a:schemeClr val="bg1"/>
                </a:solidFill>
              </a:rPr>
              <a:t>。活动图着重表现从一个活动到另一个活动的控制流，是内部处理驱动的流程。</a:t>
            </a:r>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39" name="TextBox 87">
            <a:extLst>
              <a:ext uri="{FF2B5EF4-FFF2-40B4-BE49-F238E27FC236}">
                <a16:creationId xmlns:a16="http://schemas.microsoft.com/office/drawing/2014/main" id="{E3FEEA00-1C54-4115-9207-999B0FB57C9B}"/>
              </a:ext>
            </a:extLst>
          </p:cNvPr>
          <p:cNvSpPr txBox="1"/>
          <p:nvPr/>
        </p:nvSpPr>
        <p:spPr>
          <a:xfrm>
            <a:off x="6870974" y="1586177"/>
            <a:ext cx="4840856" cy="954107"/>
          </a:xfrm>
          <a:prstGeom prst="rect">
            <a:avLst/>
          </a:prstGeom>
          <a:noFill/>
        </p:spPr>
        <p:txBody>
          <a:bodyPr wrap="square" rtlCol="0">
            <a:spAutoFit/>
          </a:bodyPr>
          <a:lstStyle/>
          <a:p>
            <a:r>
              <a:rPr lang="zh-CN" altLang="en-US" sz="1400" dirty="0">
                <a:solidFill>
                  <a:schemeClr val="bg1"/>
                </a:solidFill>
              </a:rPr>
              <a:t>是一种强调对象间消息传递次序的交互图，又称为时序图或序列图。描述了在一个用例或操作的执行过程中对象如何通过消息相互交互，说明了消息如何在对象之间被发送和接收以及发送的顺序。</a:t>
            </a:r>
            <a:endParaRPr lang="zh-CN" altLang="en-US" sz="1400" dirty="0">
              <a:solidFill>
                <a:schemeClr val="bg1"/>
              </a:solidFill>
              <a:latin typeface="华文细黑" pitchFamily="2" charset="-122"/>
              <a:ea typeface="华文细黑" pitchFamily="2" charset="-122"/>
              <a:cs typeface="华文黑体" pitchFamily="2" charset="-122"/>
            </a:endParaRPr>
          </a:p>
        </p:txBody>
      </p:sp>
      <p:pic>
        <p:nvPicPr>
          <p:cNvPr id="3" name="图片 2">
            <a:extLst>
              <a:ext uri="{FF2B5EF4-FFF2-40B4-BE49-F238E27FC236}">
                <a16:creationId xmlns:a16="http://schemas.microsoft.com/office/drawing/2014/main" id="{0EA4FF4E-182C-4FCA-8617-3B63B6140DDB}"/>
              </a:ext>
            </a:extLst>
          </p:cNvPr>
          <p:cNvPicPr>
            <a:picLocks noChangeAspect="1"/>
          </p:cNvPicPr>
          <p:nvPr/>
        </p:nvPicPr>
        <p:blipFill>
          <a:blip r:embed="rId3"/>
          <a:stretch>
            <a:fillRect/>
          </a:stretch>
        </p:blipFill>
        <p:spPr>
          <a:xfrm>
            <a:off x="334566" y="2631655"/>
            <a:ext cx="4752528" cy="4117551"/>
          </a:xfrm>
          <a:prstGeom prst="rect">
            <a:avLst/>
          </a:prstGeom>
        </p:spPr>
      </p:pic>
      <p:pic>
        <p:nvPicPr>
          <p:cNvPr id="4" name="图片 3">
            <a:extLst>
              <a:ext uri="{FF2B5EF4-FFF2-40B4-BE49-F238E27FC236}">
                <a16:creationId xmlns:a16="http://schemas.microsoft.com/office/drawing/2014/main" id="{21752ACD-7855-4880-A6CF-DB190E9086E2}"/>
              </a:ext>
            </a:extLst>
          </p:cNvPr>
          <p:cNvPicPr>
            <a:picLocks noChangeAspect="1"/>
          </p:cNvPicPr>
          <p:nvPr/>
        </p:nvPicPr>
        <p:blipFill>
          <a:blip r:embed="rId4"/>
          <a:stretch>
            <a:fillRect/>
          </a:stretch>
        </p:blipFill>
        <p:spPr>
          <a:xfrm>
            <a:off x="6671270" y="2739727"/>
            <a:ext cx="5314950" cy="3857625"/>
          </a:xfrm>
          <a:prstGeom prst="rect">
            <a:avLst/>
          </a:prstGeom>
        </p:spPr>
      </p:pic>
    </p:spTree>
    <p:extLst>
      <p:ext uri="{BB962C8B-B14F-4D97-AF65-F5344CB8AC3E}">
        <p14:creationId xmlns:p14="http://schemas.microsoft.com/office/powerpoint/2010/main" val="136481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12" presetClass="entr" presetSubtype="2" fill="hold" grpId="0" nodeType="withEffect">
                                  <p:stCondLst>
                                    <p:cond delay="20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p:tgtEl>
                                          <p:spTgt spid="48"/>
                                        </p:tgtEl>
                                        <p:attrNameLst>
                                          <p:attrName>ppt_x</p:attrName>
                                        </p:attrNameLst>
                                      </p:cBhvr>
                                      <p:tavLst>
                                        <p:tav tm="0">
                                          <p:val>
                                            <p:strVal val="#ppt_x+#ppt_w*1.125000"/>
                                          </p:val>
                                        </p:tav>
                                        <p:tav tm="100000">
                                          <p:val>
                                            <p:strVal val="#ppt_x"/>
                                          </p:val>
                                        </p:tav>
                                      </p:tavLst>
                                    </p:anim>
                                    <p:animEffect transition="in" filter="wipe(left)">
                                      <p:cBhvr>
                                        <p:cTn id="14" dur="500"/>
                                        <p:tgtEl>
                                          <p:spTgt spid="48"/>
                                        </p:tgtEl>
                                      </p:cBhvr>
                                    </p:animEffect>
                                  </p:childTnLst>
                                </p:cTn>
                              </p:par>
                              <p:par>
                                <p:cTn id="15" presetID="12" presetClass="entr" presetSubtype="2" fill="hold" grpId="0" nodeType="withEffect">
                                  <p:stCondLst>
                                    <p:cond delay="120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p:tgtEl>
                                          <p:spTgt spid="49"/>
                                        </p:tgtEl>
                                        <p:attrNameLst>
                                          <p:attrName>ppt_x</p:attrName>
                                        </p:attrNameLst>
                                      </p:cBhvr>
                                      <p:tavLst>
                                        <p:tav tm="0">
                                          <p:val>
                                            <p:strVal val="#ppt_x+#ppt_w*1.125000"/>
                                          </p:val>
                                        </p:tav>
                                        <p:tav tm="100000">
                                          <p:val>
                                            <p:strVal val="#ppt_x"/>
                                          </p:val>
                                        </p:tav>
                                      </p:tavLst>
                                    </p:anim>
                                    <p:animEffect transition="in" filter="wipe(left)">
                                      <p:cBhvr>
                                        <p:cTn id="18" dur="500"/>
                                        <p:tgtEl>
                                          <p:spTgt spid="49"/>
                                        </p:tgtEl>
                                      </p:cBhvr>
                                    </p:animEffect>
                                  </p:childTnLst>
                                </p:cTn>
                              </p:par>
                              <p:par>
                                <p:cTn id="19" presetID="2" presetClass="entr" presetSubtype="2" fill="hold" grpId="0" nodeType="withEffect">
                                  <p:stCondLst>
                                    <p:cond delay="400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1+#ppt_w/2"/>
                                          </p:val>
                                        </p:tav>
                                        <p:tav tm="100000">
                                          <p:val>
                                            <p:strVal val="#ppt_x"/>
                                          </p:val>
                                        </p:tav>
                                      </p:tavLst>
                                    </p:anim>
                                    <p:anim calcmode="lin" valueType="num">
                                      <p:cBhvr additive="base">
                                        <p:cTn id="22" dur="500" fill="hold"/>
                                        <p:tgtEl>
                                          <p:spTgt spid="3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4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1+#ppt_w/2"/>
                                          </p:val>
                                        </p:tav>
                                        <p:tav tm="100000">
                                          <p:val>
                                            <p:strVal val="#ppt_x"/>
                                          </p:val>
                                        </p:tav>
                                      </p:tavLst>
                                    </p:anim>
                                    <p:anim calcmode="lin" valueType="num">
                                      <p:cBhvr additive="base">
                                        <p:cTn id="26"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32" grpId="0" animBg="1"/>
      <p:bldP spid="33" grpId="0"/>
      <p:bldP spid="36"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8" name="矩形 47"/>
          <p:cNvSpPr/>
          <p:nvPr/>
        </p:nvSpPr>
        <p:spPr>
          <a:xfrm>
            <a:off x="237732" y="1340768"/>
            <a:ext cx="877163" cy="369332"/>
          </a:xfrm>
          <a:prstGeom prst="rect">
            <a:avLst/>
          </a:prstGeom>
        </p:spPr>
        <p:txBody>
          <a:bodyPr wrap="none">
            <a:spAutoFit/>
          </a:bodyPr>
          <a:lstStyle/>
          <a:p>
            <a:r>
              <a:rPr lang="zh-CN" altLang="en-US" dirty="0">
                <a:solidFill>
                  <a:schemeClr val="bg1"/>
                </a:solidFill>
                <a:latin typeface="华文黑体" pitchFamily="2" charset="-122"/>
                <a:ea typeface="华文黑体" pitchFamily="2" charset="-122"/>
                <a:cs typeface="华文黑体" pitchFamily="2" charset="-122"/>
              </a:rPr>
              <a:t>构件图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49" name="矩形 48"/>
          <p:cNvSpPr/>
          <p:nvPr/>
        </p:nvSpPr>
        <p:spPr>
          <a:xfrm>
            <a:off x="7175326" y="1340768"/>
            <a:ext cx="877163" cy="369332"/>
          </a:xfrm>
          <a:prstGeom prst="rect">
            <a:avLst/>
          </a:prstGeom>
        </p:spPr>
        <p:txBody>
          <a:bodyPr wrap="none">
            <a:spAutoFit/>
          </a:bodyPr>
          <a:lstStyle/>
          <a:p>
            <a:r>
              <a:rPr lang="zh-CN" altLang="en-US" dirty="0">
                <a:solidFill>
                  <a:schemeClr val="bg1"/>
                </a:solidFill>
                <a:latin typeface="华文黑体" pitchFamily="2" charset="-122"/>
                <a:ea typeface="华文黑体" pitchFamily="2" charset="-122"/>
                <a:cs typeface="华文黑体" pitchFamily="2" charset="-122"/>
              </a:rPr>
              <a:t>部署图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20403" y="260648"/>
            <a:ext cx="202170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中的图</a:t>
            </a:r>
          </a:p>
        </p:txBody>
      </p:sp>
      <p:sp>
        <p:nvSpPr>
          <p:cNvPr id="36" name="TextBox 87">
            <a:extLst>
              <a:ext uri="{FF2B5EF4-FFF2-40B4-BE49-F238E27FC236}">
                <a16:creationId xmlns:a16="http://schemas.microsoft.com/office/drawing/2014/main" id="{A0AFB437-507A-4E0A-9257-C84E987CA806}"/>
              </a:ext>
            </a:extLst>
          </p:cNvPr>
          <p:cNvSpPr txBox="1"/>
          <p:nvPr/>
        </p:nvSpPr>
        <p:spPr>
          <a:xfrm>
            <a:off x="237732" y="1883867"/>
            <a:ext cx="5314950" cy="738664"/>
          </a:xfrm>
          <a:prstGeom prst="rect">
            <a:avLst/>
          </a:prstGeom>
          <a:noFill/>
        </p:spPr>
        <p:txBody>
          <a:bodyPr wrap="square" rtlCol="0">
            <a:spAutoFit/>
          </a:bodyPr>
          <a:lstStyle/>
          <a:p>
            <a:r>
              <a:rPr lang="zh-CN" altLang="en-US" sz="1400" dirty="0">
                <a:solidFill>
                  <a:schemeClr val="bg1"/>
                </a:solidFill>
              </a:rPr>
              <a:t>构件图是用来表示系统中构件与构件之间，类或接口与构件之间的关系图。其中，构建图之间的关系表现为依赖关系，定义的类或接口与类之间的关系表现为依赖关系或实现关系。</a:t>
            </a:r>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39" name="TextBox 87">
            <a:extLst>
              <a:ext uri="{FF2B5EF4-FFF2-40B4-BE49-F238E27FC236}">
                <a16:creationId xmlns:a16="http://schemas.microsoft.com/office/drawing/2014/main" id="{E3FEEA00-1C54-4115-9207-999B0FB57C9B}"/>
              </a:ext>
            </a:extLst>
          </p:cNvPr>
          <p:cNvSpPr txBox="1"/>
          <p:nvPr/>
        </p:nvSpPr>
        <p:spPr>
          <a:xfrm>
            <a:off x="7175326" y="1883867"/>
            <a:ext cx="4392488" cy="1600438"/>
          </a:xfrm>
          <a:prstGeom prst="rect">
            <a:avLst/>
          </a:prstGeom>
          <a:noFill/>
        </p:spPr>
        <p:txBody>
          <a:bodyPr wrap="square" rtlCol="0">
            <a:spAutoFit/>
          </a:bodyPr>
          <a:lstStyle/>
          <a:p>
            <a:r>
              <a:rPr lang="zh-CN" altLang="en-US" sz="1400" dirty="0">
                <a:solidFill>
                  <a:schemeClr val="bg1"/>
                </a:solidFill>
              </a:rPr>
              <a:t>部署模型的目的：</a:t>
            </a:r>
          </a:p>
          <a:p>
            <a:r>
              <a:rPr lang="zh-CN" altLang="en-US" sz="1400" dirty="0">
                <a:solidFill>
                  <a:schemeClr val="bg1"/>
                </a:solidFill>
              </a:rPr>
              <a:t>描述一个具体应用的主要部署结构，通过对各种硬件，在硬件中的软件以及各种连接协议的显示，可以很好的描述系统是如何部署的；平衡系统运行时的计算资源分布；可以通过连接描述组织的硬件网络结构或者是嵌入式系统等具有多种硬件和软件相关的系统运行模型。</a:t>
            </a:r>
            <a:endParaRPr lang="zh-CN" altLang="en-US" sz="1400" dirty="0">
              <a:solidFill>
                <a:schemeClr val="bg1"/>
              </a:solidFill>
              <a:effectLst/>
            </a:endParaRPr>
          </a:p>
        </p:txBody>
      </p:sp>
      <p:pic>
        <p:nvPicPr>
          <p:cNvPr id="3" name="图片 2">
            <a:extLst>
              <a:ext uri="{FF2B5EF4-FFF2-40B4-BE49-F238E27FC236}">
                <a16:creationId xmlns:a16="http://schemas.microsoft.com/office/drawing/2014/main" id="{101413F8-D16F-4885-BCE6-7E15B29C33A5}"/>
              </a:ext>
            </a:extLst>
          </p:cNvPr>
          <p:cNvPicPr>
            <a:picLocks noChangeAspect="1"/>
          </p:cNvPicPr>
          <p:nvPr/>
        </p:nvPicPr>
        <p:blipFill>
          <a:blip r:embed="rId3"/>
          <a:stretch>
            <a:fillRect/>
          </a:stretch>
        </p:blipFill>
        <p:spPr>
          <a:xfrm>
            <a:off x="550590" y="2959795"/>
            <a:ext cx="3419475" cy="2352675"/>
          </a:xfrm>
          <a:prstGeom prst="rect">
            <a:avLst/>
          </a:prstGeom>
        </p:spPr>
      </p:pic>
      <p:pic>
        <p:nvPicPr>
          <p:cNvPr id="4" name="图片 3">
            <a:extLst>
              <a:ext uri="{FF2B5EF4-FFF2-40B4-BE49-F238E27FC236}">
                <a16:creationId xmlns:a16="http://schemas.microsoft.com/office/drawing/2014/main" id="{2A3870BE-9BCD-4F7F-A612-3A91C64952D2}"/>
              </a:ext>
            </a:extLst>
          </p:cNvPr>
          <p:cNvPicPr>
            <a:picLocks noChangeAspect="1"/>
          </p:cNvPicPr>
          <p:nvPr/>
        </p:nvPicPr>
        <p:blipFill>
          <a:blip r:embed="rId4"/>
          <a:stretch>
            <a:fillRect/>
          </a:stretch>
        </p:blipFill>
        <p:spPr>
          <a:xfrm>
            <a:off x="7315403" y="3789040"/>
            <a:ext cx="3810000" cy="2162175"/>
          </a:xfrm>
          <a:prstGeom prst="rect">
            <a:avLst/>
          </a:prstGeom>
        </p:spPr>
      </p:pic>
    </p:spTree>
    <p:extLst>
      <p:ext uri="{BB962C8B-B14F-4D97-AF65-F5344CB8AC3E}">
        <p14:creationId xmlns:p14="http://schemas.microsoft.com/office/powerpoint/2010/main" val="48044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12" presetClass="entr" presetSubtype="2" fill="hold" grpId="0" nodeType="withEffect">
                                  <p:stCondLst>
                                    <p:cond delay="20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p:tgtEl>
                                          <p:spTgt spid="48"/>
                                        </p:tgtEl>
                                        <p:attrNameLst>
                                          <p:attrName>ppt_x</p:attrName>
                                        </p:attrNameLst>
                                      </p:cBhvr>
                                      <p:tavLst>
                                        <p:tav tm="0">
                                          <p:val>
                                            <p:strVal val="#ppt_x+#ppt_w*1.125000"/>
                                          </p:val>
                                        </p:tav>
                                        <p:tav tm="100000">
                                          <p:val>
                                            <p:strVal val="#ppt_x"/>
                                          </p:val>
                                        </p:tav>
                                      </p:tavLst>
                                    </p:anim>
                                    <p:animEffect transition="in" filter="wipe(left)">
                                      <p:cBhvr>
                                        <p:cTn id="14" dur="500"/>
                                        <p:tgtEl>
                                          <p:spTgt spid="48"/>
                                        </p:tgtEl>
                                      </p:cBhvr>
                                    </p:animEffect>
                                  </p:childTnLst>
                                </p:cTn>
                              </p:par>
                              <p:par>
                                <p:cTn id="15" presetID="12" presetClass="entr" presetSubtype="2" fill="hold" grpId="0" nodeType="withEffect">
                                  <p:stCondLst>
                                    <p:cond delay="120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p:tgtEl>
                                          <p:spTgt spid="49"/>
                                        </p:tgtEl>
                                        <p:attrNameLst>
                                          <p:attrName>ppt_x</p:attrName>
                                        </p:attrNameLst>
                                      </p:cBhvr>
                                      <p:tavLst>
                                        <p:tav tm="0">
                                          <p:val>
                                            <p:strVal val="#ppt_x+#ppt_w*1.125000"/>
                                          </p:val>
                                        </p:tav>
                                        <p:tav tm="100000">
                                          <p:val>
                                            <p:strVal val="#ppt_x"/>
                                          </p:val>
                                        </p:tav>
                                      </p:tavLst>
                                    </p:anim>
                                    <p:animEffect transition="in" filter="wipe(left)">
                                      <p:cBhvr>
                                        <p:cTn id="18" dur="500"/>
                                        <p:tgtEl>
                                          <p:spTgt spid="49"/>
                                        </p:tgtEl>
                                      </p:cBhvr>
                                    </p:animEffect>
                                  </p:childTnLst>
                                </p:cTn>
                              </p:par>
                              <p:par>
                                <p:cTn id="19" presetID="2" presetClass="entr" presetSubtype="2" fill="hold" grpId="0" nodeType="withEffect">
                                  <p:stCondLst>
                                    <p:cond delay="400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1+#ppt_w/2"/>
                                          </p:val>
                                        </p:tav>
                                        <p:tav tm="100000">
                                          <p:val>
                                            <p:strVal val="#ppt_x"/>
                                          </p:val>
                                        </p:tav>
                                      </p:tavLst>
                                    </p:anim>
                                    <p:anim calcmode="lin" valueType="num">
                                      <p:cBhvr additive="base">
                                        <p:cTn id="22" dur="500" fill="hold"/>
                                        <p:tgtEl>
                                          <p:spTgt spid="3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4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1+#ppt_w/2"/>
                                          </p:val>
                                        </p:tav>
                                        <p:tav tm="100000">
                                          <p:val>
                                            <p:strVal val="#ppt_x"/>
                                          </p:val>
                                        </p:tav>
                                      </p:tavLst>
                                    </p:anim>
                                    <p:anim calcmode="lin" valueType="num">
                                      <p:cBhvr additive="base">
                                        <p:cTn id="26"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32" grpId="0" animBg="1"/>
      <p:bldP spid="33" grpId="0"/>
      <p:bldP spid="36"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8" name="矩形 47"/>
          <p:cNvSpPr/>
          <p:nvPr/>
        </p:nvSpPr>
        <p:spPr>
          <a:xfrm>
            <a:off x="237732" y="1340768"/>
            <a:ext cx="877163" cy="369332"/>
          </a:xfrm>
          <a:prstGeom prst="rect">
            <a:avLst/>
          </a:prstGeom>
        </p:spPr>
        <p:txBody>
          <a:bodyPr wrap="none">
            <a:spAutoFit/>
          </a:bodyPr>
          <a:lstStyle/>
          <a:p>
            <a:r>
              <a:rPr lang="zh-CN" altLang="en-US" dirty="0">
                <a:solidFill>
                  <a:schemeClr val="bg1"/>
                </a:solidFill>
                <a:latin typeface="华文黑体" pitchFamily="2" charset="-122"/>
                <a:ea typeface="华文黑体" pitchFamily="2" charset="-122"/>
                <a:cs typeface="华文黑体" pitchFamily="2" charset="-122"/>
              </a:rPr>
              <a:t>通信图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20403" y="260648"/>
            <a:ext cx="202170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中的图</a:t>
            </a:r>
          </a:p>
        </p:txBody>
      </p:sp>
      <p:sp>
        <p:nvSpPr>
          <p:cNvPr id="36" name="TextBox 87">
            <a:extLst>
              <a:ext uri="{FF2B5EF4-FFF2-40B4-BE49-F238E27FC236}">
                <a16:creationId xmlns:a16="http://schemas.microsoft.com/office/drawing/2014/main" id="{A0AFB437-507A-4E0A-9257-C84E987CA806}"/>
              </a:ext>
            </a:extLst>
          </p:cNvPr>
          <p:cNvSpPr txBox="1"/>
          <p:nvPr/>
        </p:nvSpPr>
        <p:spPr>
          <a:xfrm>
            <a:off x="237732" y="1883867"/>
            <a:ext cx="5314950" cy="738664"/>
          </a:xfrm>
          <a:prstGeom prst="rect">
            <a:avLst/>
          </a:prstGeom>
          <a:noFill/>
        </p:spPr>
        <p:txBody>
          <a:bodyPr wrap="square" rtlCol="0">
            <a:spAutoFit/>
          </a:bodyPr>
          <a:lstStyle/>
          <a:p>
            <a:r>
              <a:rPr lang="zh-CN" altLang="en-US" sz="1400" dirty="0">
                <a:solidFill>
                  <a:schemeClr val="bg1"/>
                </a:solidFill>
              </a:rPr>
              <a:t>通信图一样是一种交互图，它描述的是对象和对象之间的关系，即一个类操作的实现。简而言之就是，对象和对象之间的调用关系，体现的是一种组织关系。</a:t>
            </a:r>
            <a:endParaRPr lang="zh-CN" altLang="en-US" sz="1400" dirty="0">
              <a:solidFill>
                <a:schemeClr val="bg1"/>
              </a:solidFill>
              <a:latin typeface="华文细黑" pitchFamily="2" charset="-122"/>
              <a:ea typeface="华文细黑" pitchFamily="2" charset="-122"/>
              <a:cs typeface="华文黑体" pitchFamily="2" charset="-122"/>
            </a:endParaRPr>
          </a:p>
        </p:txBody>
      </p:sp>
      <p:pic>
        <p:nvPicPr>
          <p:cNvPr id="2" name="图片 1">
            <a:extLst>
              <a:ext uri="{FF2B5EF4-FFF2-40B4-BE49-F238E27FC236}">
                <a16:creationId xmlns:a16="http://schemas.microsoft.com/office/drawing/2014/main" id="{8B4B9AB6-4522-4E05-B613-00547F7580EE}"/>
              </a:ext>
            </a:extLst>
          </p:cNvPr>
          <p:cNvPicPr>
            <a:picLocks noChangeAspect="1"/>
          </p:cNvPicPr>
          <p:nvPr/>
        </p:nvPicPr>
        <p:blipFill>
          <a:blip r:embed="rId3"/>
          <a:stretch>
            <a:fillRect/>
          </a:stretch>
        </p:blipFill>
        <p:spPr>
          <a:xfrm>
            <a:off x="478582" y="2946076"/>
            <a:ext cx="4392488" cy="2571155"/>
          </a:xfrm>
          <a:prstGeom prst="rect">
            <a:avLst/>
          </a:prstGeom>
        </p:spPr>
      </p:pic>
      <p:sp>
        <p:nvSpPr>
          <p:cNvPr id="15" name="TextBox 87">
            <a:extLst>
              <a:ext uri="{FF2B5EF4-FFF2-40B4-BE49-F238E27FC236}">
                <a16:creationId xmlns:a16="http://schemas.microsoft.com/office/drawing/2014/main" id="{7A12D543-1FDC-4FF1-8C31-BE0D41438920}"/>
              </a:ext>
            </a:extLst>
          </p:cNvPr>
          <p:cNvSpPr txBox="1"/>
          <p:nvPr/>
        </p:nvSpPr>
        <p:spPr>
          <a:xfrm>
            <a:off x="6383238" y="1883867"/>
            <a:ext cx="5314950" cy="738664"/>
          </a:xfrm>
          <a:prstGeom prst="rect">
            <a:avLst/>
          </a:prstGeom>
          <a:noFill/>
        </p:spPr>
        <p:txBody>
          <a:bodyPr wrap="square" rtlCol="0">
            <a:spAutoFit/>
          </a:bodyPr>
          <a:lstStyle/>
          <a:p>
            <a:r>
              <a:rPr lang="zh-CN" altLang="en-US" sz="1400" dirty="0">
                <a:solidFill>
                  <a:schemeClr val="bg1"/>
                </a:solidFill>
              </a:rPr>
              <a:t>对象图可以认为是类图的特殊情形，是类图元素子集，被用来及时强调在某些点，类的实例间的关系。这对理解类图很有帮助。他们在构造上与类图显示没有不同，但是反映出多样性和作用。</a:t>
            </a:r>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17" name="矩形 16">
            <a:extLst>
              <a:ext uri="{FF2B5EF4-FFF2-40B4-BE49-F238E27FC236}">
                <a16:creationId xmlns:a16="http://schemas.microsoft.com/office/drawing/2014/main" id="{DF38A92D-8157-4E36-93E9-ACC0D50818D3}"/>
              </a:ext>
            </a:extLst>
          </p:cNvPr>
          <p:cNvSpPr/>
          <p:nvPr/>
        </p:nvSpPr>
        <p:spPr>
          <a:xfrm>
            <a:off x="6383238" y="1340768"/>
            <a:ext cx="877163" cy="369332"/>
          </a:xfrm>
          <a:prstGeom prst="rect">
            <a:avLst/>
          </a:prstGeom>
        </p:spPr>
        <p:txBody>
          <a:bodyPr wrap="none">
            <a:spAutoFit/>
          </a:bodyPr>
          <a:lstStyle/>
          <a:p>
            <a:r>
              <a:rPr lang="zh-CN" altLang="en-US" dirty="0">
                <a:solidFill>
                  <a:schemeClr val="bg1"/>
                </a:solidFill>
                <a:latin typeface="华文黑体" pitchFamily="2" charset="-122"/>
                <a:ea typeface="华文黑体" pitchFamily="2" charset="-122"/>
                <a:cs typeface="华文黑体" pitchFamily="2" charset="-122"/>
              </a:rPr>
              <a:t>对象图</a:t>
            </a:r>
            <a:endParaRPr lang="zh-CN" altLang="en-US" dirty="0">
              <a:solidFill>
                <a:schemeClr val="bg1"/>
              </a:solidFill>
              <a:latin typeface="华文细黑" pitchFamily="2" charset="-122"/>
              <a:ea typeface="华文细黑" pitchFamily="2" charset="-122"/>
              <a:cs typeface="华文黑体" pitchFamily="2" charset="-122"/>
            </a:endParaRPr>
          </a:p>
        </p:txBody>
      </p:sp>
      <p:pic>
        <p:nvPicPr>
          <p:cNvPr id="3" name="图片 2">
            <a:extLst>
              <a:ext uri="{FF2B5EF4-FFF2-40B4-BE49-F238E27FC236}">
                <a16:creationId xmlns:a16="http://schemas.microsoft.com/office/drawing/2014/main" id="{46FAA305-EB37-4646-83C8-A54A8FC51377}"/>
              </a:ext>
            </a:extLst>
          </p:cNvPr>
          <p:cNvPicPr>
            <a:picLocks noChangeAspect="1"/>
          </p:cNvPicPr>
          <p:nvPr/>
        </p:nvPicPr>
        <p:blipFill>
          <a:blip r:embed="rId4"/>
          <a:stretch>
            <a:fillRect/>
          </a:stretch>
        </p:blipFill>
        <p:spPr>
          <a:xfrm>
            <a:off x="6239222" y="3088653"/>
            <a:ext cx="5753100" cy="2286000"/>
          </a:xfrm>
          <a:prstGeom prst="rect">
            <a:avLst/>
          </a:prstGeom>
        </p:spPr>
      </p:pic>
    </p:spTree>
    <p:extLst>
      <p:ext uri="{BB962C8B-B14F-4D97-AF65-F5344CB8AC3E}">
        <p14:creationId xmlns:p14="http://schemas.microsoft.com/office/powerpoint/2010/main" val="157291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12" presetClass="entr" presetSubtype="2" fill="hold" grpId="0" nodeType="withEffect">
                                  <p:stCondLst>
                                    <p:cond delay="20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p:tgtEl>
                                          <p:spTgt spid="48"/>
                                        </p:tgtEl>
                                        <p:attrNameLst>
                                          <p:attrName>ppt_x</p:attrName>
                                        </p:attrNameLst>
                                      </p:cBhvr>
                                      <p:tavLst>
                                        <p:tav tm="0">
                                          <p:val>
                                            <p:strVal val="#ppt_x+#ppt_w*1.125000"/>
                                          </p:val>
                                        </p:tav>
                                        <p:tav tm="100000">
                                          <p:val>
                                            <p:strVal val="#ppt_x"/>
                                          </p:val>
                                        </p:tav>
                                      </p:tavLst>
                                    </p:anim>
                                    <p:animEffect transition="in" filter="wipe(left)">
                                      <p:cBhvr>
                                        <p:cTn id="14" dur="500"/>
                                        <p:tgtEl>
                                          <p:spTgt spid="48"/>
                                        </p:tgtEl>
                                      </p:cBhvr>
                                    </p:animEffect>
                                  </p:childTnLst>
                                </p:cTn>
                              </p:par>
                              <p:par>
                                <p:cTn id="15" presetID="2" presetClass="entr" presetSubtype="2" fill="hold" grpId="0" nodeType="withEffect">
                                  <p:stCondLst>
                                    <p:cond delay="400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4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12" presetClass="entr" presetSubtype="2" fill="hold" grpId="0" nodeType="withEffect">
                                  <p:stCondLst>
                                    <p:cond delay="20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ppt_x</p:attrName>
                                        </p:attrNameLst>
                                      </p:cBhvr>
                                      <p:tavLst>
                                        <p:tav tm="0">
                                          <p:val>
                                            <p:strVal val="#ppt_x+#ppt_w*1.125000"/>
                                          </p:val>
                                        </p:tav>
                                        <p:tav tm="100000">
                                          <p:val>
                                            <p:strVal val="#ppt_x"/>
                                          </p:val>
                                        </p:tav>
                                      </p:tavLst>
                                    </p:anim>
                                    <p:animEffect transition="in" filter="wipe(lef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2" grpId="0" animBg="1"/>
      <p:bldP spid="33" grpId="0"/>
      <p:bldP spid="36" grpId="0"/>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15" name="TextBox 14"/>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的发展史</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的构成</a:t>
              </a:r>
            </a:p>
          </p:txBody>
        </p:sp>
      </p:grpSp>
      <p:grpSp>
        <p:nvGrpSpPr>
          <p:cNvPr id="39" name="组合 38"/>
          <p:cNvGrpSpPr/>
          <p:nvPr/>
        </p:nvGrpSpPr>
        <p:grpSpPr>
          <a:xfrm>
            <a:off x="2584817" y="4396236"/>
            <a:ext cx="7033151"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常用工具</a:t>
              </a:r>
            </a:p>
          </p:txBody>
        </p:sp>
      </p:grpSp>
      <p:grpSp>
        <p:nvGrpSpPr>
          <p:cNvPr id="40" name="组合 39"/>
          <p:cNvGrpSpPr/>
          <p:nvPr/>
        </p:nvGrpSpPr>
        <p:grpSpPr>
          <a:xfrm>
            <a:off x="2584818" y="5236232"/>
            <a:ext cx="7033150" cy="655104"/>
            <a:chOff x="2584817" y="4677236"/>
            <a:chExt cx="7020775"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46" name="矩形 45"/>
          <p:cNvSpPr/>
          <p:nvPr/>
        </p:nvSpPr>
        <p:spPr>
          <a:xfrm>
            <a:off x="2584817" y="1844824"/>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1</a:t>
            </a:r>
            <a:endParaRPr lang="zh-CN" altLang="en-US" sz="3600">
              <a:solidFill>
                <a:srgbClr val="47A7FF"/>
              </a:solidFill>
              <a:latin typeface="HelveticaNeueLT Pro 35 Th" pitchFamily="34" charset="0"/>
            </a:endParaRPr>
          </a:p>
        </p:txBody>
      </p:sp>
      <p:sp>
        <p:nvSpPr>
          <p:cNvPr id="47" name="矩形 46"/>
          <p:cNvSpPr/>
          <p:nvPr/>
        </p:nvSpPr>
        <p:spPr>
          <a:xfrm>
            <a:off x="3621305" y="1844824"/>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什么是</a:t>
            </a:r>
            <a:r>
              <a:rPr lang="en-US" altLang="zh-CN" sz="2800" dirty="0">
                <a:latin typeface="华文黑体" pitchFamily="2" charset="-122"/>
                <a:ea typeface="华文黑体" pitchFamily="2" charset="-122"/>
                <a:cs typeface="华文黑体" pitchFamily="2" charset="-122"/>
              </a:rPr>
              <a:t>UML</a:t>
            </a:r>
            <a:endParaRPr lang="zh-CN" altLang="en-US" sz="2800" dirty="0">
              <a:latin typeface="华文黑体" pitchFamily="2" charset="-122"/>
              <a:ea typeface="华文黑体" pitchFamily="2" charset="-122"/>
              <a:cs typeface="华文黑体" pitchFamily="2" charset="-122"/>
            </a:endParaRPr>
          </a:p>
        </p:txBody>
      </p:sp>
    </p:spTree>
    <p:extLst>
      <p:ext uri="{BB962C8B-B14F-4D97-AF65-F5344CB8AC3E}">
        <p14:creationId xmlns:p14="http://schemas.microsoft.com/office/powerpoint/2010/main" val="39078626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3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childTnLst>
                          </p:cTn>
                        </p:par>
                        <p:par>
                          <p:cTn id="14" fill="hold">
                            <p:stCondLst>
                              <p:cond delay="300"/>
                            </p:stCondLst>
                            <p:childTnLst>
                              <p:par>
                                <p:cTn id="15" presetID="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1000" fill="hold"/>
                                        <p:tgtEl>
                                          <p:spTgt spid="36"/>
                                        </p:tgtEl>
                                        <p:attrNameLst>
                                          <p:attrName>ppt_x</p:attrName>
                                        </p:attrNameLst>
                                      </p:cBhvr>
                                      <p:tavLst>
                                        <p:tav tm="0">
                                          <p:val>
                                            <p:strVal val="1+#ppt_w/2"/>
                                          </p:val>
                                        </p:tav>
                                        <p:tav tm="100000">
                                          <p:val>
                                            <p:strVal val="#ppt_x"/>
                                          </p:val>
                                        </p:tav>
                                      </p:tavLst>
                                    </p:anim>
                                    <p:anim calcmode="lin" valueType="num">
                                      <p:cBhvr additive="base">
                                        <p:cTn id="18" dur="100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0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1000" fill="hold"/>
                                        <p:tgtEl>
                                          <p:spTgt spid="37"/>
                                        </p:tgtEl>
                                        <p:attrNameLst>
                                          <p:attrName>ppt_x</p:attrName>
                                        </p:attrNameLst>
                                      </p:cBhvr>
                                      <p:tavLst>
                                        <p:tav tm="0">
                                          <p:val>
                                            <p:strVal val="1+#ppt_w/2"/>
                                          </p:val>
                                        </p:tav>
                                        <p:tav tm="100000">
                                          <p:val>
                                            <p:strVal val="#ppt_x"/>
                                          </p:val>
                                        </p:tav>
                                      </p:tavLst>
                                    </p:anim>
                                    <p:anim calcmode="lin" valueType="num">
                                      <p:cBhvr additive="base">
                                        <p:cTn id="22" dur="100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40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1000" fill="hold"/>
                                        <p:tgtEl>
                                          <p:spTgt spid="38"/>
                                        </p:tgtEl>
                                        <p:attrNameLst>
                                          <p:attrName>ppt_x</p:attrName>
                                        </p:attrNameLst>
                                      </p:cBhvr>
                                      <p:tavLst>
                                        <p:tav tm="0">
                                          <p:val>
                                            <p:strVal val="1+#ppt_w/2"/>
                                          </p:val>
                                        </p:tav>
                                        <p:tav tm="100000">
                                          <p:val>
                                            <p:strVal val="#ppt_x"/>
                                          </p:val>
                                        </p:tav>
                                      </p:tavLst>
                                    </p:anim>
                                    <p:anim calcmode="lin" valueType="num">
                                      <p:cBhvr additive="base">
                                        <p:cTn id="26" dur="10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6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1000" fill="hold"/>
                                        <p:tgtEl>
                                          <p:spTgt spid="39"/>
                                        </p:tgtEl>
                                        <p:attrNameLst>
                                          <p:attrName>ppt_x</p:attrName>
                                        </p:attrNameLst>
                                      </p:cBhvr>
                                      <p:tavLst>
                                        <p:tav tm="0">
                                          <p:val>
                                            <p:strVal val="1+#ppt_w/2"/>
                                          </p:val>
                                        </p:tav>
                                        <p:tav tm="100000">
                                          <p:val>
                                            <p:strVal val="#ppt_x"/>
                                          </p:val>
                                        </p:tav>
                                      </p:tavLst>
                                    </p:anim>
                                    <p:anim calcmode="lin" valueType="num">
                                      <p:cBhvr additive="base">
                                        <p:cTn id="30" dur="10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right)">
                                      <p:cBhvr>
                                        <p:cTn id="3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p:bldP spid="46"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2" name="圆角矩形 31"/>
          <p:cNvSpPr/>
          <p:nvPr/>
        </p:nvSpPr>
        <p:spPr>
          <a:xfrm>
            <a:off x="8894700" y="271739"/>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20403"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图分类</a:t>
            </a:r>
          </a:p>
        </p:txBody>
      </p:sp>
      <p:graphicFrame>
        <p:nvGraphicFramePr>
          <p:cNvPr id="7" name="表格 6">
            <a:extLst>
              <a:ext uri="{FF2B5EF4-FFF2-40B4-BE49-F238E27FC236}">
                <a16:creationId xmlns:a16="http://schemas.microsoft.com/office/drawing/2014/main" id="{F35106CD-CA22-47C7-A072-C324DDB2093E}"/>
              </a:ext>
            </a:extLst>
          </p:cNvPr>
          <p:cNvGraphicFramePr>
            <a:graphicFrameLocks noGrp="1"/>
          </p:cNvGraphicFramePr>
          <p:nvPr>
            <p:extLst>
              <p:ext uri="{D42A27DB-BD31-4B8C-83A1-F6EECF244321}">
                <p14:modId xmlns:p14="http://schemas.microsoft.com/office/powerpoint/2010/main" val="3486763902"/>
              </p:ext>
            </p:extLst>
          </p:nvPr>
        </p:nvGraphicFramePr>
        <p:xfrm>
          <a:off x="2206774" y="2181860"/>
          <a:ext cx="8126942" cy="3571240"/>
        </p:xfrm>
        <a:graphic>
          <a:graphicData uri="http://schemas.openxmlformats.org/drawingml/2006/table">
            <a:tbl>
              <a:tblPr firstRow="1" bandRow="1">
                <a:tableStyleId>{5C22544A-7EE6-4342-B048-85BDC9FD1C3A}</a:tableStyleId>
              </a:tblPr>
              <a:tblGrid>
                <a:gridCol w="4063471">
                  <a:extLst>
                    <a:ext uri="{9D8B030D-6E8A-4147-A177-3AD203B41FA5}">
                      <a16:colId xmlns:a16="http://schemas.microsoft.com/office/drawing/2014/main" val="925945280"/>
                    </a:ext>
                  </a:extLst>
                </a:gridCol>
                <a:gridCol w="4063471">
                  <a:extLst>
                    <a:ext uri="{9D8B030D-6E8A-4147-A177-3AD203B41FA5}">
                      <a16:colId xmlns:a16="http://schemas.microsoft.com/office/drawing/2014/main" val="2251250397"/>
                    </a:ext>
                  </a:extLst>
                </a:gridCol>
              </a:tblGrid>
              <a:tr h="370840">
                <a:tc>
                  <a:txBody>
                    <a:bodyPr/>
                    <a:lstStyle/>
                    <a:p>
                      <a:r>
                        <a:rPr lang="zh-CN" altLang="en-US" dirty="0"/>
                        <a:t>类型</a:t>
                      </a:r>
                    </a:p>
                  </a:txBody>
                  <a:tcPr/>
                </a:tc>
                <a:tc>
                  <a:txBody>
                    <a:bodyPr/>
                    <a:lstStyle/>
                    <a:p>
                      <a:r>
                        <a:rPr lang="zh-CN" altLang="en-US" dirty="0"/>
                        <a:t>包含</a:t>
                      </a:r>
                    </a:p>
                  </a:txBody>
                  <a:tcPr/>
                </a:tc>
                <a:extLst>
                  <a:ext uri="{0D108BD9-81ED-4DB2-BD59-A6C34878D82A}">
                    <a16:rowId xmlns:a16="http://schemas.microsoft.com/office/drawing/2014/main" val="1436919648"/>
                  </a:ext>
                </a:extLst>
              </a:tr>
              <a:tr h="370840">
                <a:tc>
                  <a:txBody>
                    <a:bodyPr/>
                    <a:lstStyle/>
                    <a:p>
                      <a:r>
                        <a:rPr lang="zh-CN" altLang="en-US" dirty="0"/>
                        <a:t>静态图</a:t>
                      </a:r>
                    </a:p>
                  </a:txBody>
                  <a:tcPr/>
                </a:tc>
                <a:tc>
                  <a:txBody>
                    <a:bodyPr/>
                    <a:lstStyle/>
                    <a:p>
                      <a:r>
                        <a:rPr lang="zh-CN" altLang="en-US" dirty="0">
                          <a:solidFill>
                            <a:schemeClr val="tx1"/>
                          </a:solidFill>
                        </a:rPr>
                        <a:t>类图、组合结构图、对象图和包图</a:t>
                      </a:r>
                      <a:endParaRPr lang="en-US" altLang="zh-CN" dirty="0">
                        <a:solidFill>
                          <a:schemeClr val="tx1"/>
                        </a:solidFill>
                      </a:endParaRPr>
                    </a:p>
                    <a:p>
                      <a:endParaRPr lang="zh-CN" altLang="en-US" dirty="0">
                        <a:solidFill>
                          <a:schemeClr val="tx1"/>
                        </a:solidFill>
                      </a:endParaRPr>
                    </a:p>
                  </a:txBody>
                  <a:tcPr/>
                </a:tc>
                <a:extLst>
                  <a:ext uri="{0D108BD9-81ED-4DB2-BD59-A6C34878D82A}">
                    <a16:rowId xmlns:a16="http://schemas.microsoft.com/office/drawing/2014/main" val="322144690"/>
                  </a:ext>
                </a:extLst>
              </a:tr>
              <a:tr h="370840">
                <a:tc>
                  <a:txBody>
                    <a:bodyPr/>
                    <a:lstStyle/>
                    <a:p>
                      <a:r>
                        <a:rPr lang="zh-CN" altLang="en-US" dirty="0">
                          <a:solidFill>
                            <a:schemeClr val="tx1"/>
                          </a:solidFill>
                        </a:rPr>
                        <a:t>行为图</a:t>
                      </a:r>
                    </a:p>
                  </a:txBody>
                  <a:tcPr/>
                </a:tc>
                <a:tc>
                  <a:txBody>
                    <a:bodyPr/>
                    <a:lstStyle/>
                    <a:p>
                      <a:r>
                        <a:rPr lang="zh-CN" altLang="en-US" dirty="0">
                          <a:solidFill>
                            <a:schemeClr val="tx1"/>
                          </a:solidFill>
                        </a:rPr>
                        <a:t>活动图、状态图</a:t>
                      </a:r>
                      <a:endParaRPr lang="en-US" altLang="zh-CN" dirty="0">
                        <a:solidFill>
                          <a:schemeClr val="tx1"/>
                        </a:solidFill>
                      </a:endParaRPr>
                    </a:p>
                    <a:p>
                      <a:endParaRPr lang="zh-CN" altLang="en-US" dirty="0">
                        <a:solidFill>
                          <a:schemeClr val="tx1"/>
                        </a:solidFill>
                      </a:endParaRPr>
                    </a:p>
                  </a:txBody>
                  <a:tcPr/>
                </a:tc>
                <a:extLst>
                  <a:ext uri="{0D108BD9-81ED-4DB2-BD59-A6C34878D82A}">
                    <a16:rowId xmlns:a16="http://schemas.microsoft.com/office/drawing/2014/main" val="1144786651"/>
                  </a:ext>
                </a:extLst>
              </a:tr>
              <a:tr h="370840">
                <a:tc>
                  <a:txBody>
                    <a:bodyPr/>
                    <a:lstStyle/>
                    <a:p>
                      <a:r>
                        <a:rPr lang="zh-CN" altLang="en-US" dirty="0">
                          <a:solidFill>
                            <a:schemeClr val="tx1"/>
                          </a:solidFill>
                        </a:rPr>
                        <a:t>用例图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用例图</a:t>
                      </a:r>
                      <a:endParaRPr lang="en-US" altLang="zh-CN"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tx1"/>
                        </a:solidFill>
                      </a:endParaRPr>
                    </a:p>
                  </a:txBody>
                  <a:tcPr/>
                </a:tc>
                <a:extLst>
                  <a:ext uri="{0D108BD9-81ED-4DB2-BD59-A6C34878D82A}">
                    <a16:rowId xmlns:a16="http://schemas.microsoft.com/office/drawing/2014/main" val="3346910241"/>
                  </a:ext>
                </a:extLst>
              </a:tr>
              <a:tr h="370840">
                <a:tc>
                  <a:txBody>
                    <a:bodyPr/>
                    <a:lstStyle/>
                    <a:p>
                      <a:r>
                        <a:rPr lang="zh-CN" altLang="en-US" dirty="0"/>
                        <a:t>交互图</a:t>
                      </a:r>
                    </a:p>
                  </a:txBody>
                  <a:tcPr/>
                </a:tc>
                <a:tc>
                  <a:txBody>
                    <a:bodyPr/>
                    <a:lstStyle/>
                    <a:p>
                      <a:r>
                        <a:rPr lang="zh-CN" altLang="en-US" dirty="0">
                          <a:solidFill>
                            <a:schemeClr val="tx1"/>
                          </a:solidFill>
                        </a:rPr>
                        <a:t>顺序图、通信图、交互概览图和时序图</a:t>
                      </a:r>
                    </a:p>
                  </a:txBody>
                  <a:tcPr/>
                </a:tc>
                <a:extLst>
                  <a:ext uri="{0D108BD9-81ED-4DB2-BD59-A6C34878D82A}">
                    <a16:rowId xmlns:a16="http://schemas.microsoft.com/office/drawing/2014/main" val="2631749946"/>
                  </a:ext>
                </a:extLst>
              </a:tr>
              <a:tr h="370840">
                <a:tc>
                  <a:txBody>
                    <a:bodyPr/>
                    <a:lstStyle/>
                    <a:p>
                      <a:r>
                        <a:rPr lang="zh-CN" altLang="en-US" dirty="0"/>
                        <a:t>实现图</a:t>
                      </a:r>
                    </a:p>
                  </a:txBody>
                  <a:tcPr/>
                </a:tc>
                <a:tc>
                  <a:txBody>
                    <a:bodyPr/>
                    <a:lstStyle/>
                    <a:p>
                      <a:r>
                        <a:rPr lang="zh-CN" altLang="en-US" dirty="0">
                          <a:solidFill>
                            <a:schemeClr val="tx1"/>
                          </a:solidFill>
                        </a:rPr>
                        <a:t>构件图、部署图</a:t>
                      </a:r>
                      <a:endParaRPr lang="en-US" altLang="zh-CN" dirty="0">
                        <a:solidFill>
                          <a:schemeClr val="tx1"/>
                        </a:solidFill>
                      </a:endParaRPr>
                    </a:p>
                    <a:p>
                      <a:endParaRPr lang="zh-CN" altLang="en-US" dirty="0">
                        <a:solidFill>
                          <a:schemeClr val="tx1"/>
                        </a:solidFill>
                      </a:endParaRPr>
                    </a:p>
                  </a:txBody>
                  <a:tcPr/>
                </a:tc>
                <a:extLst>
                  <a:ext uri="{0D108BD9-81ED-4DB2-BD59-A6C34878D82A}">
                    <a16:rowId xmlns:a16="http://schemas.microsoft.com/office/drawing/2014/main" val="1963870820"/>
                  </a:ext>
                </a:extLst>
              </a:tr>
            </a:tbl>
          </a:graphicData>
        </a:graphic>
      </p:graphicFrame>
    </p:spTree>
    <p:extLst>
      <p:ext uri="{BB962C8B-B14F-4D97-AF65-F5344CB8AC3E}">
        <p14:creationId xmlns:p14="http://schemas.microsoft.com/office/powerpoint/2010/main" val="385132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8861330" y="260648"/>
            <a:ext cx="2739853"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图使用情况</a:t>
            </a:r>
          </a:p>
        </p:txBody>
      </p:sp>
      <p:pic>
        <p:nvPicPr>
          <p:cNvPr id="3" name="图片 2">
            <a:extLst>
              <a:ext uri="{FF2B5EF4-FFF2-40B4-BE49-F238E27FC236}">
                <a16:creationId xmlns:a16="http://schemas.microsoft.com/office/drawing/2014/main" id="{EF95512A-0D37-448D-9FB2-70671373A960}"/>
              </a:ext>
            </a:extLst>
          </p:cNvPr>
          <p:cNvPicPr>
            <a:picLocks noChangeAspect="1"/>
          </p:cNvPicPr>
          <p:nvPr/>
        </p:nvPicPr>
        <p:blipFill>
          <a:blip r:embed="rId3"/>
          <a:stretch>
            <a:fillRect/>
          </a:stretch>
        </p:blipFill>
        <p:spPr>
          <a:xfrm>
            <a:off x="2278782" y="1556792"/>
            <a:ext cx="8280920" cy="4420518"/>
          </a:xfrm>
          <a:prstGeom prst="rect">
            <a:avLst/>
          </a:prstGeom>
        </p:spPr>
      </p:pic>
    </p:spTree>
    <p:extLst>
      <p:ext uri="{BB962C8B-B14F-4D97-AF65-F5344CB8AC3E}">
        <p14:creationId xmlns:p14="http://schemas.microsoft.com/office/powerpoint/2010/main" val="410839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 name="等腰三角形 1"/>
          <p:cNvSpPr/>
          <p:nvPr/>
        </p:nvSpPr>
        <p:spPr>
          <a:xfrm>
            <a:off x="1198662" y="5157192"/>
            <a:ext cx="1471299" cy="216024"/>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2343005" y="4437112"/>
            <a:ext cx="1471299" cy="936104"/>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3487349" y="3429000"/>
            <a:ext cx="1471299" cy="1944216"/>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4631692" y="2204864"/>
            <a:ext cx="1471299" cy="3168352"/>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5776035" y="3773714"/>
            <a:ext cx="1471299" cy="1599502"/>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1562613" y="5579948"/>
            <a:ext cx="743396" cy="646331"/>
          </a:xfrm>
          <a:prstGeom prst="rect">
            <a:avLst/>
          </a:prstGeom>
          <a:noFill/>
        </p:spPr>
        <p:txBody>
          <a:bodyPr wrap="square" rtlCol="0">
            <a:spAutoFit/>
          </a:bodyPr>
          <a:lstStyle/>
          <a:p>
            <a:pPr algn="ctr"/>
            <a:r>
              <a:rPr lang="zh-CN" altLang="en-US" dirty="0">
                <a:solidFill>
                  <a:schemeClr val="bg1"/>
                </a:solidFill>
                <a:latin typeface="华文细黑" pitchFamily="2" charset="-122"/>
                <a:ea typeface="华文细黑" pitchFamily="2" charset="-122"/>
                <a:cs typeface="华文黑体" pitchFamily="2" charset="-122"/>
              </a:rPr>
              <a:t>用例视图</a:t>
            </a:r>
          </a:p>
        </p:txBody>
      </p:sp>
      <p:sp>
        <p:nvSpPr>
          <p:cNvPr id="21" name="TextBox 20"/>
          <p:cNvSpPr txBox="1"/>
          <p:nvPr/>
        </p:nvSpPr>
        <p:spPr>
          <a:xfrm>
            <a:off x="2706956" y="557994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逻辑视图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3" name="TextBox 22"/>
          <p:cNvSpPr txBox="1"/>
          <p:nvPr/>
        </p:nvSpPr>
        <p:spPr>
          <a:xfrm>
            <a:off x="3851300" y="557994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并发视图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4" name="TextBox 23"/>
          <p:cNvSpPr txBox="1"/>
          <p:nvPr/>
        </p:nvSpPr>
        <p:spPr>
          <a:xfrm>
            <a:off x="4995643" y="557994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组件视图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5" name="TextBox 24"/>
          <p:cNvSpPr txBox="1"/>
          <p:nvPr/>
        </p:nvSpPr>
        <p:spPr>
          <a:xfrm>
            <a:off x="6139986" y="557994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配置视图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6" name="TextBox 25"/>
          <p:cNvSpPr txBox="1"/>
          <p:nvPr/>
        </p:nvSpPr>
        <p:spPr>
          <a:xfrm>
            <a:off x="1671258" y="4611796"/>
            <a:ext cx="526106" cy="338554"/>
          </a:xfrm>
          <a:prstGeom prst="rect">
            <a:avLst/>
          </a:prstGeom>
          <a:noFill/>
        </p:spPr>
        <p:txBody>
          <a:bodyPr wrap="none" rtlCol="0">
            <a:spAutoFit/>
          </a:bodyPr>
          <a:lstStyle/>
          <a:p>
            <a:r>
              <a:rPr lang="en-US" altLang="zh-CN" sz="1600">
                <a:solidFill>
                  <a:schemeClr val="bg1"/>
                </a:solidFill>
                <a:latin typeface="HelveticaNeueLT Pro 35 Th" pitchFamily="34" charset="0"/>
              </a:rPr>
              <a:t>500</a:t>
            </a:r>
            <a:endParaRPr lang="zh-CN" altLang="en-US" sz="1600">
              <a:solidFill>
                <a:schemeClr val="bg1"/>
              </a:solidFill>
              <a:latin typeface="HelveticaNeueLT Pro 35 Th" pitchFamily="34" charset="0"/>
            </a:endParaRPr>
          </a:p>
        </p:txBody>
      </p:sp>
      <p:sp>
        <p:nvSpPr>
          <p:cNvPr id="27" name="TextBox 26"/>
          <p:cNvSpPr txBox="1"/>
          <p:nvPr/>
        </p:nvSpPr>
        <p:spPr>
          <a:xfrm>
            <a:off x="2758695" y="3882534"/>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1000</a:t>
            </a:r>
            <a:endParaRPr lang="zh-CN" altLang="en-US" sz="1600">
              <a:solidFill>
                <a:schemeClr val="bg1"/>
              </a:solidFill>
              <a:latin typeface="HelveticaNeueLT Pro 35 Th" pitchFamily="34" charset="0"/>
            </a:endParaRPr>
          </a:p>
        </p:txBody>
      </p:sp>
      <p:sp>
        <p:nvSpPr>
          <p:cNvPr id="28" name="TextBox 27"/>
          <p:cNvSpPr txBox="1"/>
          <p:nvPr/>
        </p:nvSpPr>
        <p:spPr>
          <a:xfrm>
            <a:off x="3903039" y="2943202"/>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2000</a:t>
            </a:r>
            <a:endParaRPr lang="zh-CN" altLang="en-US" sz="1600">
              <a:solidFill>
                <a:schemeClr val="bg1"/>
              </a:solidFill>
              <a:latin typeface="HelveticaNeueLT Pro 35 Th" pitchFamily="34" charset="0"/>
            </a:endParaRPr>
          </a:p>
        </p:txBody>
      </p:sp>
      <p:sp>
        <p:nvSpPr>
          <p:cNvPr id="29" name="TextBox 28"/>
          <p:cNvSpPr txBox="1"/>
          <p:nvPr/>
        </p:nvSpPr>
        <p:spPr>
          <a:xfrm>
            <a:off x="5047382" y="1719066"/>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3000</a:t>
            </a:r>
            <a:endParaRPr lang="zh-CN" altLang="en-US" sz="1600">
              <a:solidFill>
                <a:schemeClr val="bg1"/>
              </a:solidFill>
              <a:latin typeface="HelveticaNeueLT Pro 35 Th" pitchFamily="34" charset="0"/>
            </a:endParaRPr>
          </a:p>
        </p:txBody>
      </p:sp>
      <p:sp>
        <p:nvSpPr>
          <p:cNvPr id="30" name="TextBox 29"/>
          <p:cNvSpPr txBox="1"/>
          <p:nvPr/>
        </p:nvSpPr>
        <p:spPr>
          <a:xfrm>
            <a:off x="6191725" y="3250979"/>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1500</a:t>
            </a:r>
            <a:endParaRPr lang="zh-CN" altLang="en-US" sz="1600">
              <a:solidFill>
                <a:schemeClr val="bg1"/>
              </a:solidFill>
              <a:latin typeface="HelveticaNeueLT Pro 35 Th" pitchFamily="34" charset="0"/>
            </a:endParaRPr>
          </a:p>
        </p:txBody>
      </p:sp>
      <p:sp>
        <p:nvSpPr>
          <p:cNvPr id="37" name="TextBox 36"/>
          <p:cNvSpPr txBox="1"/>
          <p:nvPr/>
        </p:nvSpPr>
        <p:spPr>
          <a:xfrm>
            <a:off x="8064721" y="1465390"/>
            <a:ext cx="3177389" cy="4616648"/>
          </a:xfrm>
          <a:prstGeom prst="rect">
            <a:avLst/>
          </a:prstGeom>
          <a:noFill/>
        </p:spPr>
        <p:txBody>
          <a:bodyPr wrap="square" rtlCol="0">
            <a:spAutoFit/>
          </a:bodyPr>
          <a:lstStyle/>
          <a:p>
            <a:r>
              <a:rPr lang="zh-CN" altLang="en-US" sz="1400" b="1" dirty="0">
                <a:solidFill>
                  <a:srgbClr val="FF0000"/>
                </a:solidFill>
              </a:rPr>
              <a:t>用例视图：</a:t>
            </a:r>
            <a:r>
              <a:rPr lang="zh-CN" altLang="en-US" sz="1400" dirty="0">
                <a:solidFill>
                  <a:schemeClr val="bg1"/>
                </a:solidFill>
              </a:rPr>
              <a:t>也称为</a:t>
            </a:r>
            <a:r>
              <a:rPr lang="zh-CN" altLang="en-US" sz="1400" b="1" dirty="0">
                <a:solidFill>
                  <a:srgbClr val="FFC000"/>
                </a:solidFill>
              </a:rPr>
              <a:t>外部视图、功能视图、用户视图</a:t>
            </a:r>
            <a:r>
              <a:rPr lang="zh-CN" altLang="en-US" sz="1400" dirty="0">
                <a:solidFill>
                  <a:schemeClr val="bg1"/>
                </a:solidFill>
              </a:rPr>
              <a:t>。主要描述一个系统应该具有的功能，指的是从系统</a:t>
            </a:r>
            <a:r>
              <a:rPr lang="zh-CN" altLang="en-US" sz="1400" b="1" dirty="0">
                <a:solidFill>
                  <a:srgbClr val="FFC000"/>
                </a:solidFill>
              </a:rPr>
              <a:t>外部</a:t>
            </a:r>
            <a:r>
              <a:rPr lang="zh-CN" altLang="en-US" sz="1400" dirty="0">
                <a:solidFill>
                  <a:schemeClr val="bg1"/>
                </a:solidFill>
              </a:rPr>
              <a:t>参与者所能看到的系统功能，</a:t>
            </a:r>
            <a:endParaRPr lang="en-US" altLang="zh-CN" sz="1400" dirty="0">
              <a:solidFill>
                <a:schemeClr val="bg1"/>
              </a:solidFill>
            </a:endParaRPr>
          </a:p>
          <a:p>
            <a:r>
              <a:rPr lang="zh-CN" altLang="en-US" sz="1400" b="1" dirty="0">
                <a:solidFill>
                  <a:srgbClr val="FF0000"/>
                </a:solidFill>
              </a:rPr>
              <a:t>逻辑视图：</a:t>
            </a:r>
            <a:r>
              <a:rPr lang="zh-CN" altLang="en-US" sz="1400" dirty="0">
                <a:solidFill>
                  <a:schemeClr val="bg1"/>
                </a:solidFill>
              </a:rPr>
              <a:t>也称为</a:t>
            </a:r>
            <a:r>
              <a:rPr lang="zh-CN" altLang="en-US" sz="1400" b="1" dirty="0">
                <a:solidFill>
                  <a:srgbClr val="FFC000"/>
                </a:solidFill>
              </a:rPr>
              <a:t>静态视图、结构模型视图</a:t>
            </a:r>
            <a:r>
              <a:rPr lang="zh-CN" altLang="en-US" sz="1400" dirty="0">
                <a:solidFill>
                  <a:schemeClr val="bg1"/>
                </a:solidFill>
              </a:rPr>
              <a:t>，包括类图和包图。主要运用与描述在用例视图中提出系统功能的实现。</a:t>
            </a:r>
            <a:endParaRPr lang="en-US" altLang="zh-CN" sz="1400" dirty="0">
              <a:solidFill>
                <a:schemeClr val="bg1"/>
              </a:solidFill>
            </a:endParaRPr>
          </a:p>
          <a:p>
            <a:r>
              <a:rPr lang="zh-CN" altLang="en-US" sz="1400" b="1" dirty="0">
                <a:solidFill>
                  <a:srgbClr val="FF0000"/>
                </a:solidFill>
              </a:rPr>
              <a:t>并发视图</a:t>
            </a:r>
            <a:r>
              <a:rPr lang="zh-CN" altLang="en-US" sz="1400" dirty="0">
                <a:solidFill>
                  <a:schemeClr val="bg1"/>
                </a:solidFill>
              </a:rPr>
              <a:t>：也称</a:t>
            </a:r>
            <a:r>
              <a:rPr lang="zh-CN" altLang="en-US" sz="1400" b="1" dirty="0">
                <a:solidFill>
                  <a:srgbClr val="FFC000"/>
                </a:solidFill>
              </a:rPr>
              <a:t>动态视图、进程视图，也包括动态图（状态机图、交互图）和实现图（交互图和部署图）</a:t>
            </a:r>
            <a:r>
              <a:rPr lang="zh-CN" altLang="en-US" sz="1400" dirty="0">
                <a:solidFill>
                  <a:schemeClr val="bg1"/>
                </a:solidFill>
              </a:rPr>
              <a:t>。主要从资源的有效利用、代码的并行执行以及系统唤醒中异步事件的处理等方面来考虑。</a:t>
            </a:r>
            <a:endParaRPr lang="en-US" altLang="zh-CN" sz="1400" dirty="0">
              <a:solidFill>
                <a:schemeClr val="bg1"/>
              </a:solidFill>
            </a:endParaRPr>
          </a:p>
          <a:p>
            <a:r>
              <a:rPr lang="zh-CN" altLang="en-US" sz="1400" b="1" dirty="0">
                <a:solidFill>
                  <a:srgbClr val="FF0000"/>
                </a:solidFill>
              </a:rPr>
              <a:t>组件视图：</a:t>
            </a:r>
            <a:r>
              <a:rPr lang="zh-CN" altLang="en-US" sz="1400" dirty="0">
                <a:solidFill>
                  <a:schemeClr val="bg1"/>
                </a:solidFill>
              </a:rPr>
              <a:t>也称</a:t>
            </a:r>
            <a:r>
              <a:rPr lang="zh-CN" altLang="en-US" sz="1400" b="1" dirty="0">
                <a:solidFill>
                  <a:srgbClr val="FFC000"/>
                </a:solidFill>
              </a:rPr>
              <a:t>实现视图、物理视图</a:t>
            </a:r>
            <a:r>
              <a:rPr lang="zh-CN" altLang="en-US" sz="1400" dirty="0">
                <a:solidFill>
                  <a:schemeClr val="bg1"/>
                </a:solidFill>
              </a:rPr>
              <a:t>，描述系统的实现模块及他们之间的依赖关系。其中组件指的是</a:t>
            </a:r>
            <a:r>
              <a:rPr lang="zh-CN" altLang="en-US" sz="1400" b="1" dirty="0">
                <a:solidFill>
                  <a:srgbClr val="FFC000"/>
                </a:solidFill>
              </a:rPr>
              <a:t>不同</a:t>
            </a:r>
            <a:r>
              <a:rPr lang="zh-CN" altLang="en-US" sz="1400" dirty="0">
                <a:solidFill>
                  <a:schemeClr val="bg1"/>
                </a:solidFill>
              </a:rPr>
              <a:t>类型的代码模块。</a:t>
            </a:r>
            <a:endParaRPr lang="en-US" altLang="zh-CN" sz="1400" dirty="0">
              <a:solidFill>
                <a:schemeClr val="bg1"/>
              </a:solidFill>
            </a:endParaRPr>
          </a:p>
          <a:p>
            <a:r>
              <a:rPr lang="zh-CN" altLang="en-US" sz="1400" b="1" dirty="0">
                <a:solidFill>
                  <a:srgbClr val="FF0000"/>
                </a:solidFill>
              </a:rPr>
              <a:t>配置视图：</a:t>
            </a:r>
            <a:r>
              <a:rPr lang="zh-CN" altLang="en-US" sz="1400" dirty="0">
                <a:solidFill>
                  <a:schemeClr val="bg1"/>
                </a:solidFill>
              </a:rPr>
              <a:t>也称</a:t>
            </a:r>
            <a:r>
              <a:rPr lang="zh-CN" altLang="en-US" sz="1400" b="1" dirty="0">
                <a:solidFill>
                  <a:srgbClr val="FFC000"/>
                </a:solidFill>
              </a:rPr>
              <a:t>部署视图</a:t>
            </a:r>
            <a:r>
              <a:rPr lang="zh-CN" altLang="en-US" sz="1400" dirty="0">
                <a:solidFill>
                  <a:schemeClr val="bg1"/>
                </a:solidFill>
              </a:rPr>
              <a:t>。主要显示系统的物理部署，它描述位于节电上的运行实例的部署情况</a:t>
            </a:r>
            <a:endParaRPr lang="en-US" altLang="zh-CN" sz="1400" dirty="0">
              <a:solidFill>
                <a:schemeClr val="bg1"/>
              </a:solidFill>
            </a:endParaRPr>
          </a:p>
        </p:txBody>
      </p:sp>
      <p:sp>
        <p:nvSpPr>
          <p:cNvPr id="31" name="圆角矩形 30"/>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9220403"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的视图</a:t>
            </a:r>
          </a:p>
        </p:txBody>
      </p:sp>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300"/>
                                        <p:tgtEl>
                                          <p:spTgt spid="40"/>
                                        </p:tgtEl>
                                      </p:cBhvr>
                                    </p:animEffect>
                                  </p:childTnLst>
                                </p:cTn>
                              </p:par>
                            </p:childTnLst>
                          </p:cTn>
                        </p:par>
                        <p:par>
                          <p:cTn id="11" fill="hold">
                            <p:stCondLst>
                              <p:cond delay="300"/>
                            </p:stCondLst>
                            <p:childTnLst>
                              <p:par>
                                <p:cTn id="12" presetID="55"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300" fill="hold"/>
                                        <p:tgtEl>
                                          <p:spTgt spid="2"/>
                                        </p:tgtEl>
                                        <p:attrNameLst>
                                          <p:attrName>ppt_w</p:attrName>
                                        </p:attrNameLst>
                                      </p:cBhvr>
                                      <p:tavLst>
                                        <p:tav tm="0">
                                          <p:val>
                                            <p:strVal val="#ppt_w*0.70"/>
                                          </p:val>
                                        </p:tav>
                                        <p:tav tm="100000">
                                          <p:val>
                                            <p:strVal val="#ppt_w"/>
                                          </p:val>
                                        </p:tav>
                                      </p:tavLst>
                                    </p:anim>
                                    <p:anim calcmode="lin" valueType="num">
                                      <p:cBhvr>
                                        <p:cTn id="15" dur="300" fill="hold"/>
                                        <p:tgtEl>
                                          <p:spTgt spid="2"/>
                                        </p:tgtEl>
                                        <p:attrNameLst>
                                          <p:attrName>ppt_h</p:attrName>
                                        </p:attrNameLst>
                                      </p:cBhvr>
                                      <p:tavLst>
                                        <p:tav tm="0">
                                          <p:val>
                                            <p:strVal val="#ppt_h"/>
                                          </p:val>
                                        </p:tav>
                                        <p:tav tm="100000">
                                          <p:val>
                                            <p:strVal val="#ppt_h"/>
                                          </p:val>
                                        </p:tav>
                                      </p:tavLst>
                                    </p:anim>
                                    <p:animEffect transition="in" filter="fade">
                                      <p:cBhvr>
                                        <p:cTn id="16" dur="300"/>
                                        <p:tgtEl>
                                          <p:spTgt spid="2"/>
                                        </p:tgtEl>
                                      </p:cBhvr>
                                    </p:animEffect>
                                  </p:childTnLst>
                                </p:cTn>
                              </p:par>
                              <p:par>
                                <p:cTn id="17" presetID="55" presetClass="entr" presetSubtype="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p:cTn id="19" dur="300" fill="hold"/>
                                        <p:tgtEl>
                                          <p:spTgt spid="9"/>
                                        </p:tgtEl>
                                        <p:attrNameLst>
                                          <p:attrName>ppt_w</p:attrName>
                                        </p:attrNameLst>
                                      </p:cBhvr>
                                      <p:tavLst>
                                        <p:tav tm="0">
                                          <p:val>
                                            <p:strVal val="#ppt_w*0.70"/>
                                          </p:val>
                                        </p:tav>
                                        <p:tav tm="100000">
                                          <p:val>
                                            <p:strVal val="#ppt_w"/>
                                          </p:val>
                                        </p:tav>
                                      </p:tavLst>
                                    </p:anim>
                                    <p:anim calcmode="lin" valueType="num">
                                      <p:cBhvr>
                                        <p:cTn id="20" dur="300" fill="hold"/>
                                        <p:tgtEl>
                                          <p:spTgt spid="9"/>
                                        </p:tgtEl>
                                        <p:attrNameLst>
                                          <p:attrName>ppt_h</p:attrName>
                                        </p:attrNameLst>
                                      </p:cBhvr>
                                      <p:tavLst>
                                        <p:tav tm="0">
                                          <p:val>
                                            <p:strVal val="#ppt_h"/>
                                          </p:val>
                                        </p:tav>
                                        <p:tav tm="100000">
                                          <p:val>
                                            <p:strVal val="#ppt_h"/>
                                          </p:val>
                                        </p:tav>
                                      </p:tavLst>
                                    </p:anim>
                                    <p:animEffect transition="in" filter="fade">
                                      <p:cBhvr>
                                        <p:cTn id="21" dur="300"/>
                                        <p:tgtEl>
                                          <p:spTgt spid="9"/>
                                        </p:tgtEl>
                                      </p:cBhvr>
                                    </p:animEffect>
                                  </p:childTnLst>
                                </p:cTn>
                              </p:par>
                              <p:par>
                                <p:cTn id="22" presetID="55" presetClass="entr" presetSubtype="0" fill="hold" grpId="0" nodeType="withEffect">
                                  <p:stCondLst>
                                    <p:cond delay="6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300" fill="hold"/>
                                        <p:tgtEl>
                                          <p:spTgt spid="10"/>
                                        </p:tgtEl>
                                        <p:attrNameLst>
                                          <p:attrName>ppt_w</p:attrName>
                                        </p:attrNameLst>
                                      </p:cBhvr>
                                      <p:tavLst>
                                        <p:tav tm="0">
                                          <p:val>
                                            <p:strVal val="#ppt_w*0.70"/>
                                          </p:val>
                                        </p:tav>
                                        <p:tav tm="100000">
                                          <p:val>
                                            <p:strVal val="#ppt_w"/>
                                          </p:val>
                                        </p:tav>
                                      </p:tavLst>
                                    </p:anim>
                                    <p:anim calcmode="lin" valueType="num">
                                      <p:cBhvr>
                                        <p:cTn id="25" dur="300" fill="hold"/>
                                        <p:tgtEl>
                                          <p:spTgt spid="10"/>
                                        </p:tgtEl>
                                        <p:attrNameLst>
                                          <p:attrName>ppt_h</p:attrName>
                                        </p:attrNameLst>
                                      </p:cBhvr>
                                      <p:tavLst>
                                        <p:tav tm="0">
                                          <p:val>
                                            <p:strVal val="#ppt_h"/>
                                          </p:val>
                                        </p:tav>
                                        <p:tav tm="100000">
                                          <p:val>
                                            <p:strVal val="#ppt_h"/>
                                          </p:val>
                                        </p:tav>
                                      </p:tavLst>
                                    </p:anim>
                                    <p:animEffect transition="in" filter="fade">
                                      <p:cBhvr>
                                        <p:cTn id="26" dur="300"/>
                                        <p:tgtEl>
                                          <p:spTgt spid="10"/>
                                        </p:tgtEl>
                                      </p:cBhvr>
                                    </p:animEffect>
                                  </p:childTnLst>
                                </p:cTn>
                              </p:par>
                              <p:par>
                                <p:cTn id="27" presetID="55" presetClass="entr" presetSubtype="0" fill="hold" grpId="0" nodeType="withEffect">
                                  <p:stCondLst>
                                    <p:cond delay="9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300" fill="hold"/>
                                        <p:tgtEl>
                                          <p:spTgt spid="11"/>
                                        </p:tgtEl>
                                        <p:attrNameLst>
                                          <p:attrName>ppt_w</p:attrName>
                                        </p:attrNameLst>
                                      </p:cBhvr>
                                      <p:tavLst>
                                        <p:tav tm="0">
                                          <p:val>
                                            <p:strVal val="#ppt_w*0.70"/>
                                          </p:val>
                                        </p:tav>
                                        <p:tav tm="100000">
                                          <p:val>
                                            <p:strVal val="#ppt_w"/>
                                          </p:val>
                                        </p:tav>
                                      </p:tavLst>
                                    </p:anim>
                                    <p:anim calcmode="lin" valueType="num">
                                      <p:cBhvr>
                                        <p:cTn id="30" dur="300" fill="hold"/>
                                        <p:tgtEl>
                                          <p:spTgt spid="11"/>
                                        </p:tgtEl>
                                        <p:attrNameLst>
                                          <p:attrName>ppt_h</p:attrName>
                                        </p:attrNameLst>
                                      </p:cBhvr>
                                      <p:tavLst>
                                        <p:tav tm="0">
                                          <p:val>
                                            <p:strVal val="#ppt_h"/>
                                          </p:val>
                                        </p:tav>
                                        <p:tav tm="100000">
                                          <p:val>
                                            <p:strVal val="#ppt_h"/>
                                          </p:val>
                                        </p:tav>
                                      </p:tavLst>
                                    </p:anim>
                                    <p:animEffect transition="in" filter="fade">
                                      <p:cBhvr>
                                        <p:cTn id="31" dur="300"/>
                                        <p:tgtEl>
                                          <p:spTgt spid="11"/>
                                        </p:tgtEl>
                                      </p:cBhvr>
                                    </p:animEffect>
                                  </p:childTnLst>
                                </p:cTn>
                              </p:par>
                              <p:par>
                                <p:cTn id="32" presetID="55" presetClass="entr" presetSubtype="0" fill="hold" grpId="0" nodeType="withEffect">
                                  <p:stCondLst>
                                    <p:cond delay="1200"/>
                                  </p:st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strVal val="#ppt_w*0.70"/>
                                          </p:val>
                                        </p:tav>
                                        <p:tav tm="100000">
                                          <p:val>
                                            <p:strVal val="#ppt_w"/>
                                          </p:val>
                                        </p:tav>
                                      </p:tavLst>
                                    </p:anim>
                                    <p:anim calcmode="lin" valueType="num">
                                      <p:cBhvr>
                                        <p:cTn id="35" dur="300" fill="hold"/>
                                        <p:tgtEl>
                                          <p:spTgt spid="13"/>
                                        </p:tgtEl>
                                        <p:attrNameLst>
                                          <p:attrName>ppt_h</p:attrName>
                                        </p:attrNameLst>
                                      </p:cBhvr>
                                      <p:tavLst>
                                        <p:tav tm="0">
                                          <p:val>
                                            <p:strVal val="#ppt_h"/>
                                          </p:val>
                                        </p:tav>
                                        <p:tav tm="100000">
                                          <p:val>
                                            <p:strVal val="#ppt_h"/>
                                          </p:val>
                                        </p:tav>
                                      </p:tavLst>
                                    </p:anim>
                                    <p:animEffect transition="in" filter="fade">
                                      <p:cBhvr>
                                        <p:cTn id="36" dur="300"/>
                                        <p:tgtEl>
                                          <p:spTgt spid="13"/>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7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47" presetClass="entr" presetSubtype="0"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7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9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11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130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1000"/>
                                        <p:tgtEl>
                                          <p:spTgt spid="30"/>
                                        </p:tgtEl>
                                      </p:cBhvr>
                                    </p:animEffect>
                                    <p:anim calcmode="lin" valueType="num">
                                      <p:cBhvr>
                                        <p:cTn id="75" dur="1000" fill="hold"/>
                                        <p:tgtEl>
                                          <p:spTgt spid="30"/>
                                        </p:tgtEl>
                                        <p:attrNameLst>
                                          <p:attrName>ppt_x</p:attrName>
                                        </p:attrNameLst>
                                      </p:cBhvr>
                                      <p:tavLst>
                                        <p:tav tm="0">
                                          <p:val>
                                            <p:strVal val="#ppt_x"/>
                                          </p:val>
                                        </p:tav>
                                        <p:tav tm="100000">
                                          <p:val>
                                            <p:strVal val="#ppt_x"/>
                                          </p:val>
                                        </p:tav>
                                      </p:tavLst>
                                    </p:anim>
                                    <p:anim calcmode="lin" valueType="num">
                                      <p:cBhvr>
                                        <p:cTn id="76" dur="1000" fill="hold"/>
                                        <p:tgtEl>
                                          <p:spTgt spid="30"/>
                                        </p:tgtEl>
                                        <p:attrNameLst>
                                          <p:attrName>ppt_y</p:attrName>
                                        </p:attrNameLst>
                                      </p:cBhvr>
                                      <p:tavLst>
                                        <p:tav tm="0">
                                          <p:val>
                                            <p:strVal val="#ppt_y-.1"/>
                                          </p:val>
                                        </p:tav>
                                        <p:tav tm="100000">
                                          <p:val>
                                            <p:strVal val="#ppt_y"/>
                                          </p:val>
                                        </p:tav>
                                      </p:tavLst>
                                    </p:anim>
                                  </p:childTnLst>
                                </p:cTn>
                              </p:par>
                              <p:par>
                                <p:cTn id="77" presetID="14" presetClass="entr" presetSubtype="10" fill="hold" grpId="0" nodeType="withEffect">
                                  <p:stCondLst>
                                    <p:cond delay="100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3" grpId="0" animBg="1"/>
      <p:bldP spid="20" grpId="0"/>
      <p:bldP spid="21" grpId="0"/>
      <p:bldP spid="23" grpId="0"/>
      <p:bldP spid="24" grpId="0"/>
      <p:bldP spid="25" grpId="0"/>
      <p:bldP spid="26" grpId="0"/>
      <p:bldP spid="27" grpId="0"/>
      <p:bldP spid="28" grpId="0"/>
      <p:bldP spid="29" grpId="0"/>
      <p:bldP spid="30" grpId="0"/>
      <p:bldP spid="37" grpId="0"/>
      <p:bldP spid="31" grpId="0" animBg="1"/>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72" name="TextBox 71"/>
          <p:cNvSpPr txBox="1"/>
          <p:nvPr/>
        </p:nvSpPr>
        <p:spPr>
          <a:xfrm>
            <a:off x="406574" y="1628800"/>
            <a:ext cx="4474775" cy="5078313"/>
          </a:xfrm>
          <a:prstGeom prst="rect">
            <a:avLst/>
          </a:prstGeom>
          <a:noFill/>
        </p:spPr>
        <p:txBody>
          <a:bodyPr wrap="square" rtlCol="0">
            <a:spAutoFit/>
          </a:bodyPr>
          <a:lstStyle/>
          <a:p>
            <a:r>
              <a:rPr lang="zh-CN" altLang="en-US" dirty="0">
                <a:solidFill>
                  <a:schemeClr val="bg1"/>
                </a:solidFill>
              </a:rPr>
              <a:t>不能简单地把</a:t>
            </a:r>
            <a:r>
              <a:rPr lang="en-US" altLang="zh-CN" dirty="0">
                <a:solidFill>
                  <a:schemeClr val="bg1"/>
                </a:solidFill>
              </a:rPr>
              <a:t>UML</a:t>
            </a:r>
            <a:r>
              <a:rPr lang="zh-CN" altLang="en-US" dirty="0">
                <a:solidFill>
                  <a:schemeClr val="bg1"/>
                </a:solidFill>
              </a:rPr>
              <a:t>的构造块按随机的方式放在一起。像任何语言一样，</a:t>
            </a:r>
            <a:r>
              <a:rPr lang="en-US" altLang="zh-CN" dirty="0">
                <a:solidFill>
                  <a:schemeClr val="bg1"/>
                </a:solidFill>
              </a:rPr>
              <a:t>UML</a:t>
            </a:r>
            <a:r>
              <a:rPr lang="zh-CN" altLang="en-US" dirty="0">
                <a:solidFill>
                  <a:schemeClr val="bg1"/>
                </a:solidFill>
              </a:rPr>
              <a:t>有一套规则，这些规则描述了一个结构良好的模型看起来应该像什么，</a:t>
            </a:r>
            <a:r>
              <a:rPr lang="en-US" altLang="zh-CN" dirty="0">
                <a:solidFill>
                  <a:schemeClr val="bg1"/>
                </a:solidFill>
              </a:rPr>
              <a:t>UML</a:t>
            </a:r>
            <a:r>
              <a:rPr lang="zh-CN" altLang="en-US" dirty="0">
                <a:solidFill>
                  <a:schemeClr val="bg1"/>
                </a:solidFill>
              </a:rPr>
              <a:t>有用于描述如下事物的语义规则。</a:t>
            </a:r>
            <a:endParaRPr lang="en-US" altLang="zh-CN" dirty="0">
              <a:solidFill>
                <a:schemeClr val="bg1"/>
              </a:solidFill>
            </a:endParaRPr>
          </a:p>
          <a:p>
            <a:endParaRPr lang="en-US" altLang="zh-CN" dirty="0">
              <a:solidFill>
                <a:schemeClr val="bg1"/>
              </a:solidFill>
            </a:endParaRPr>
          </a:p>
          <a:p>
            <a:r>
              <a:rPr lang="en-US" altLang="zh-CN" dirty="0">
                <a:solidFill>
                  <a:schemeClr val="bg1"/>
                </a:solidFill>
                <a:latin typeface="+mn-ea"/>
              </a:rPr>
              <a:t>1</a:t>
            </a:r>
            <a:r>
              <a:rPr lang="zh-CN" altLang="en-US" dirty="0">
                <a:solidFill>
                  <a:schemeClr val="bg1"/>
                </a:solidFill>
                <a:latin typeface="+mn-ea"/>
              </a:rPr>
              <a:t>、</a:t>
            </a:r>
            <a:r>
              <a:rPr lang="zh-CN" altLang="en-US" b="1" dirty="0">
                <a:solidFill>
                  <a:srgbClr val="FFC000"/>
                </a:solidFill>
                <a:latin typeface="+mn-ea"/>
              </a:rPr>
              <a:t>命名</a:t>
            </a:r>
            <a:r>
              <a:rPr lang="en-US" altLang="zh-CN" dirty="0">
                <a:solidFill>
                  <a:schemeClr val="bg1"/>
                </a:solidFill>
                <a:latin typeface="+mn-ea"/>
              </a:rPr>
              <a:t>——</a:t>
            </a:r>
            <a:r>
              <a:rPr lang="zh-CN" altLang="en-US" dirty="0">
                <a:solidFill>
                  <a:schemeClr val="bg1"/>
                </a:solidFill>
                <a:latin typeface="+mn-ea"/>
              </a:rPr>
              <a:t>为事物、关系和图起名</a:t>
            </a:r>
          </a:p>
          <a:p>
            <a:r>
              <a:rPr lang="en-US" altLang="zh-CN" dirty="0">
                <a:solidFill>
                  <a:schemeClr val="bg1"/>
                </a:solidFill>
                <a:latin typeface="+mn-ea"/>
              </a:rPr>
              <a:t>2</a:t>
            </a:r>
            <a:r>
              <a:rPr lang="zh-CN" altLang="en-US" dirty="0">
                <a:solidFill>
                  <a:schemeClr val="bg1"/>
                </a:solidFill>
                <a:latin typeface="+mn-ea"/>
              </a:rPr>
              <a:t>、</a:t>
            </a:r>
            <a:r>
              <a:rPr lang="zh-CN" altLang="en-US" b="1" dirty="0">
                <a:solidFill>
                  <a:srgbClr val="FFC000"/>
                </a:solidFill>
                <a:latin typeface="+mn-ea"/>
              </a:rPr>
              <a:t>范围</a:t>
            </a:r>
            <a:r>
              <a:rPr lang="en-US" altLang="zh-CN" dirty="0">
                <a:solidFill>
                  <a:schemeClr val="bg1"/>
                </a:solidFill>
                <a:latin typeface="+mn-ea"/>
              </a:rPr>
              <a:t>——</a:t>
            </a:r>
            <a:r>
              <a:rPr lang="zh-CN" altLang="en-US" dirty="0">
                <a:solidFill>
                  <a:schemeClr val="bg1"/>
                </a:solidFill>
                <a:latin typeface="+mn-ea"/>
              </a:rPr>
              <a:t>给一个名称以特定含义的语境</a:t>
            </a:r>
          </a:p>
          <a:p>
            <a:r>
              <a:rPr lang="en-US" altLang="zh-CN" dirty="0">
                <a:solidFill>
                  <a:schemeClr val="bg1"/>
                </a:solidFill>
                <a:latin typeface="+mn-ea"/>
              </a:rPr>
              <a:t>3</a:t>
            </a:r>
            <a:r>
              <a:rPr lang="zh-CN" altLang="en-US" dirty="0">
                <a:solidFill>
                  <a:schemeClr val="bg1"/>
                </a:solidFill>
                <a:latin typeface="+mn-ea"/>
              </a:rPr>
              <a:t>、</a:t>
            </a:r>
            <a:r>
              <a:rPr lang="zh-CN" altLang="en-US" b="1" dirty="0">
                <a:solidFill>
                  <a:srgbClr val="FFC000"/>
                </a:solidFill>
                <a:latin typeface="+mn-ea"/>
              </a:rPr>
              <a:t>可见性</a:t>
            </a:r>
            <a:r>
              <a:rPr lang="en-US" altLang="zh-CN" dirty="0">
                <a:solidFill>
                  <a:schemeClr val="bg1"/>
                </a:solidFill>
                <a:latin typeface="+mn-ea"/>
              </a:rPr>
              <a:t>——</a:t>
            </a:r>
            <a:r>
              <a:rPr lang="zh-CN" altLang="en-US" dirty="0">
                <a:solidFill>
                  <a:schemeClr val="bg1"/>
                </a:solidFill>
                <a:latin typeface="+mn-ea"/>
              </a:rPr>
              <a:t>怎样让其他人使用或看见名称</a:t>
            </a:r>
          </a:p>
          <a:p>
            <a:r>
              <a:rPr lang="en-US" altLang="zh-CN" dirty="0">
                <a:solidFill>
                  <a:schemeClr val="bg1"/>
                </a:solidFill>
                <a:latin typeface="+mn-ea"/>
              </a:rPr>
              <a:t>4</a:t>
            </a:r>
            <a:r>
              <a:rPr lang="zh-CN" altLang="en-US" dirty="0">
                <a:solidFill>
                  <a:schemeClr val="bg1"/>
                </a:solidFill>
                <a:latin typeface="+mn-ea"/>
              </a:rPr>
              <a:t>、</a:t>
            </a:r>
            <a:r>
              <a:rPr lang="zh-CN" altLang="en-US" b="1" dirty="0">
                <a:solidFill>
                  <a:srgbClr val="FFC000"/>
                </a:solidFill>
                <a:latin typeface="+mn-ea"/>
              </a:rPr>
              <a:t>完整性</a:t>
            </a:r>
            <a:r>
              <a:rPr lang="en-US" altLang="zh-CN" dirty="0">
                <a:solidFill>
                  <a:schemeClr val="bg1"/>
                </a:solidFill>
                <a:latin typeface="+mn-ea"/>
              </a:rPr>
              <a:t>——</a:t>
            </a:r>
            <a:r>
              <a:rPr lang="zh-CN" altLang="en-US" dirty="0">
                <a:solidFill>
                  <a:schemeClr val="bg1"/>
                </a:solidFill>
                <a:latin typeface="+mn-ea"/>
              </a:rPr>
              <a:t>事物如何正确、一致地相互联系</a:t>
            </a:r>
          </a:p>
          <a:p>
            <a:r>
              <a:rPr lang="en-US" altLang="zh-CN" dirty="0">
                <a:solidFill>
                  <a:schemeClr val="bg1"/>
                </a:solidFill>
                <a:latin typeface="+mn-ea"/>
              </a:rPr>
              <a:t>5</a:t>
            </a:r>
            <a:r>
              <a:rPr lang="zh-CN" altLang="en-US" dirty="0">
                <a:solidFill>
                  <a:schemeClr val="bg1"/>
                </a:solidFill>
                <a:latin typeface="+mn-ea"/>
              </a:rPr>
              <a:t>、</a:t>
            </a:r>
            <a:r>
              <a:rPr lang="zh-CN" altLang="en-US" b="1" dirty="0">
                <a:solidFill>
                  <a:srgbClr val="FFC000"/>
                </a:solidFill>
                <a:latin typeface="+mn-ea"/>
              </a:rPr>
              <a:t>执行</a:t>
            </a:r>
            <a:r>
              <a:rPr lang="en-US" altLang="zh-CN" dirty="0">
                <a:solidFill>
                  <a:schemeClr val="bg1"/>
                </a:solidFill>
                <a:latin typeface="+mn-ea"/>
              </a:rPr>
              <a:t>———</a:t>
            </a:r>
            <a:r>
              <a:rPr lang="zh-CN" altLang="en-US" dirty="0">
                <a:solidFill>
                  <a:schemeClr val="bg1"/>
                </a:solidFill>
                <a:latin typeface="+mn-ea"/>
              </a:rPr>
              <a:t>运行或模拟动态模型的含义是什么</a:t>
            </a:r>
          </a:p>
          <a:p>
            <a:br>
              <a:rPr lang="zh-CN" altLang="en-US" dirty="0"/>
            </a:br>
            <a:endParaRPr lang="zh-CN" altLang="en-US" dirty="0"/>
          </a:p>
          <a:p>
            <a:endParaRPr lang="zh-CN" altLang="en-US" dirty="0">
              <a:solidFill>
                <a:schemeClr val="bg1"/>
              </a:solidFill>
            </a:endParaRPr>
          </a:p>
          <a:p>
            <a:endParaRPr lang="zh-CN" altLang="en-US" dirty="0">
              <a:solidFill>
                <a:schemeClr val="bg1"/>
              </a:solidFill>
              <a:latin typeface="华文细黑" pitchFamily="2" charset="-122"/>
              <a:ea typeface="华文细黑" pitchFamily="2" charset="-122"/>
              <a:cs typeface="华文黑体" pitchFamily="2" charset="-122"/>
            </a:endParaRPr>
          </a:p>
        </p:txBody>
      </p:sp>
      <p:pic>
        <p:nvPicPr>
          <p:cNvPr id="2050" name="Picture 2" descr="D:\360data\重要数据\桌面\1688497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3238" y="2132856"/>
            <a:ext cx="3902694" cy="2596372"/>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6" name="圆角矩形 15"/>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9399938"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规则</a:t>
            </a:r>
          </a:p>
        </p:txBody>
      </p:sp>
    </p:spTree>
    <p:extLst>
      <p:ext uri="{BB962C8B-B14F-4D97-AF65-F5344CB8AC3E}">
        <p14:creationId xmlns:p14="http://schemas.microsoft.com/office/powerpoint/2010/main" val="109193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300"/>
                                        <p:tgtEl>
                                          <p:spTgt spid="17"/>
                                        </p:tgtEl>
                                      </p:cBhvr>
                                    </p:animEffect>
                                  </p:childTnLst>
                                </p:cTn>
                              </p:par>
                            </p:childTnLst>
                          </p:cTn>
                        </p:par>
                        <p:par>
                          <p:cTn id="11" fill="hold">
                            <p:stCondLst>
                              <p:cond delay="300"/>
                            </p:stCondLst>
                            <p:childTnLst>
                              <p:par>
                                <p:cTn id="12" presetID="14" presetClass="entr" presetSubtype="10" fill="hold" grpId="0"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randombar(horizontal)">
                                      <p:cBhvr>
                                        <p:cTn id="14" dur="500"/>
                                        <p:tgtEl>
                                          <p:spTgt spid="72"/>
                                        </p:tgtEl>
                                      </p:cBhvr>
                                    </p:animEffect>
                                  </p:childTnLst>
                                </p:cTn>
                              </p:par>
                              <p:par>
                                <p:cTn id="15" presetID="42" presetClass="entr" presetSubtype="0" fill="hold" nodeType="withEffect">
                                  <p:stCondLst>
                                    <p:cond delay="50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000"/>
                                        <p:tgtEl>
                                          <p:spTgt spid="2050"/>
                                        </p:tgtEl>
                                      </p:cBhvr>
                                    </p:animEffect>
                                    <p:anim calcmode="lin" valueType="num">
                                      <p:cBhvr>
                                        <p:cTn id="18" dur="1000" fill="hold"/>
                                        <p:tgtEl>
                                          <p:spTgt spid="2050"/>
                                        </p:tgtEl>
                                        <p:attrNameLst>
                                          <p:attrName>ppt_x</p:attrName>
                                        </p:attrNameLst>
                                      </p:cBhvr>
                                      <p:tavLst>
                                        <p:tav tm="0">
                                          <p:val>
                                            <p:strVal val="#ppt_x"/>
                                          </p:val>
                                        </p:tav>
                                        <p:tav tm="100000">
                                          <p:val>
                                            <p:strVal val="#ppt_x"/>
                                          </p:val>
                                        </p:tav>
                                      </p:tavLst>
                                    </p:anim>
                                    <p:anim calcmode="lin" valueType="num">
                                      <p:cBhvr>
                                        <p:cTn id="1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6"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矩形 8"/>
          <p:cNvSpPr/>
          <p:nvPr/>
        </p:nvSpPr>
        <p:spPr>
          <a:xfrm>
            <a:off x="1043442" y="1461400"/>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规约</a:t>
            </a:r>
          </a:p>
        </p:txBody>
      </p:sp>
      <p:sp>
        <p:nvSpPr>
          <p:cNvPr id="2" name="矩形 1"/>
          <p:cNvSpPr/>
          <p:nvPr/>
        </p:nvSpPr>
        <p:spPr>
          <a:xfrm>
            <a:off x="1043439" y="2075741"/>
            <a:ext cx="3877985" cy="338554"/>
          </a:xfrm>
          <a:prstGeom prst="rect">
            <a:avLst/>
          </a:prstGeom>
        </p:spPr>
        <p:txBody>
          <a:bodyPr wrap="none">
            <a:spAutoFit/>
          </a:bodyPr>
          <a:lstStyle/>
          <a:p>
            <a:pPr algn="ctr"/>
            <a:r>
              <a:rPr lang="zh-CN" altLang="zh-CN" sz="1600" dirty="0">
                <a:solidFill>
                  <a:schemeClr val="bg1"/>
                </a:solidFill>
              </a:rPr>
              <a:t>提供了对构造块的语法和语义的文字叙述</a:t>
            </a:r>
          </a:p>
        </p:txBody>
      </p:sp>
      <p:sp>
        <p:nvSpPr>
          <p:cNvPr id="41" name="矩形 40"/>
          <p:cNvSpPr/>
          <p:nvPr/>
        </p:nvSpPr>
        <p:spPr>
          <a:xfrm>
            <a:off x="5906721" y="4392458"/>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修饰</a:t>
            </a:r>
          </a:p>
        </p:txBody>
      </p:sp>
      <p:sp>
        <p:nvSpPr>
          <p:cNvPr id="42" name="矩形 41"/>
          <p:cNvSpPr/>
          <p:nvPr/>
        </p:nvSpPr>
        <p:spPr>
          <a:xfrm>
            <a:off x="5906721" y="5004972"/>
            <a:ext cx="4065536" cy="584775"/>
          </a:xfrm>
          <a:prstGeom prst="rect">
            <a:avLst/>
          </a:prstGeom>
        </p:spPr>
        <p:txBody>
          <a:bodyPr wrap="none">
            <a:spAutoFit/>
          </a:bodyPr>
          <a:lstStyle/>
          <a:p>
            <a:pPr algn="ctr"/>
            <a:r>
              <a:rPr lang="en-US" altLang="zh-CN" sz="1600" dirty="0">
                <a:solidFill>
                  <a:schemeClr val="bg1"/>
                </a:solidFill>
              </a:rPr>
              <a:t>UML</a:t>
            </a:r>
            <a:r>
              <a:rPr lang="zh-CN" altLang="en-US" sz="1600" dirty="0">
                <a:solidFill>
                  <a:schemeClr val="bg1"/>
                </a:solidFill>
              </a:rPr>
              <a:t>表示法中的每一个元素都有一个基本符</a:t>
            </a:r>
            <a:endParaRPr lang="en-US" altLang="zh-CN" sz="1600" dirty="0">
              <a:solidFill>
                <a:schemeClr val="bg1"/>
              </a:solidFill>
            </a:endParaRPr>
          </a:p>
          <a:p>
            <a:pPr algn="ctr"/>
            <a:r>
              <a:rPr lang="zh-CN" altLang="en-US" sz="1600" dirty="0">
                <a:solidFill>
                  <a:schemeClr val="bg1"/>
                </a:solidFill>
              </a:rPr>
              <a:t>号，可以把各种修饰细节加到这个符号上</a:t>
            </a:r>
          </a:p>
        </p:txBody>
      </p:sp>
      <p:sp>
        <p:nvSpPr>
          <p:cNvPr id="43" name="矩形 42"/>
          <p:cNvSpPr/>
          <p:nvPr/>
        </p:nvSpPr>
        <p:spPr>
          <a:xfrm>
            <a:off x="5735936" y="1461400"/>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通用划分</a:t>
            </a:r>
          </a:p>
        </p:txBody>
      </p:sp>
      <p:sp>
        <p:nvSpPr>
          <p:cNvPr id="44" name="矩形 43"/>
          <p:cNvSpPr/>
          <p:nvPr/>
        </p:nvSpPr>
        <p:spPr>
          <a:xfrm>
            <a:off x="5519912" y="1918568"/>
            <a:ext cx="2654894" cy="1077218"/>
          </a:xfrm>
          <a:prstGeom prst="rect">
            <a:avLst/>
          </a:prstGeom>
        </p:spPr>
        <p:txBody>
          <a:bodyPr wrap="none">
            <a:spAutoFit/>
          </a:bodyPr>
          <a:lstStyle/>
          <a:p>
            <a:pPr algn="ctr"/>
            <a:r>
              <a:rPr lang="en-US" altLang="zh-CN" sz="1600" dirty="0">
                <a:solidFill>
                  <a:schemeClr val="bg1"/>
                </a:solidFill>
              </a:rPr>
              <a:t>1</a:t>
            </a:r>
            <a:r>
              <a:rPr lang="zh-CN" altLang="en-US" sz="1600" dirty="0">
                <a:solidFill>
                  <a:schemeClr val="bg1"/>
                </a:solidFill>
              </a:rPr>
              <a:t>、对类和对象的划分</a:t>
            </a:r>
          </a:p>
          <a:p>
            <a:pPr algn="ctr"/>
            <a:r>
              <a:rPr lang="en-US" altLang="zh-CN" sz="1600" dirty="0">
                <a:solidFill>
                  <a:schemeClr val="bg1"/>
                </a:solidFill>
              </a:rPr>
              <a:t>2</a:t>
            </a:r>
            <a:r>
              <a:rPr lang="zh-CN" altLang="en-US" sz="1600" dirty="0">
                <a:solidFill>
                  <a:schemeClr val="bg1"/>
                </a:solidFill>
              </a:rPr>
              <a:t>、接口和实现的分离</a:t>
            </a:r>
          </a:p>
          <a:p>
            <a:pPr algn="ctr"/>
            <a:r>
              <a:rPr lang="en-US" altLang="zh-CN" sz="1600" dirty="0">
                <a:solidFill>
                  <a:schemeClr val="bg1"/>
                </a:solidFill>
              </a:rPr>
              <a:t>3</a:t>
            </a:r>
            <a:r>
              <a:rPr lang="zh-CN" altLang="en-US" sz="1600" dirty="0">
                <a:solidFill>
                  <a:schemeClr val="bg1"/>
                </a:solidFill>
              </a:rPr>
              <a:t>、类型和角色的分离</a:t>
            </a:r>
          </a:p>
          <a:p>
            <a:endParaRPr lang="zh-CN" altLang="en-US" sz="1600" dirty="0"/>
          </a:p>
        </p:txBody>
      </p:sp>
      <p:sp>
        <p:nvSpPr>
          <p:cNvPr id="45" name="矩形 44"/>
          <p:cNvSpPr/>
          <p:nvPr/>
        </p:nvSpPr>
        <p:spPr>
          <a:xfrm>
            <a:off x="1043439" y="2708920"/>
            <a:ext cx="3877985" cy="397660"/>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扩展机制</a:t>
            </a:r>
          </a:p>
        </p:txBody>
      </p:sp>
      <p:sp>
        <p:nvSpPr>
          <p:cNvPr id="46" name="矩形 45"/>
          <p:cNvSpPr/>
          <p:nvPr/>
        </p:nvSpPr>
        <p:spPr>
          <a:xfrm>
            <a:off x="1056223" y="3260871"/>
            <a:ext cx="2642070" cy="584775"/>
          </a:xfrm>
          <a:prstGeom prst="rect">
            <a:avLst/>
          </a:prstGeom>
        </p:spPr>
        <p:txBody>
          <a:bodyPr wrap="none">
            <a:spAutoFit/>
          </a:bodyPr>
          <a:lstStyle/>
          <a:p>
            <a:pPr algn="ctr"/>
            <a:r>
              <a:rPr lang="en-US" altLang="zh-CN" sz="1600" dirty="0">
                <a:solidFill>
                  <a:schemeClr val="bg1"/>
                </a:solidFill>
              </a:rPr>
              <a:t>1</a:t>
            </a:r>
            <a:r>
              <a:rPr lang="zh-CN" altLang="en-US" sz="1600" dirty="0">
                <a:solidFill>
                  <a:schemeClr val="bg1"/>
                </a:solidFill>
              </a:rPr>
              <a:t>、衍型 </a:t>
            </a:r>
            <a:r>
              <a:rPr lang="en-US" altLang="zh-CN" sz="1600" dirty="0">
                <a:solidFill>
                  <a:schemeClr val="bg1"/>
                </a:solidFill>
              </a:rPr>
              <a:t>2</a:t>
            </a:r>
            <a:r>
              <a:rPr lang="zh-CN" altLang="en-US" sz="1600" dirty="0">
                <a:solidFill>
                  <a:schemeClr val="bg1"/>
                </a:solidFill>
              </a:rPr>
              <a:t>、标记值 </a:t>
            </a:r>
            <a:r>
              <a:rPr lang="en-US" altLang="zh-CN" sz="1600" dirty="0">
                <a:solidFill>
                  <a:schemeClr val="bg1"/>
                </a:solidFill>
              </a:rPr>
              <a:t>3</a:t>
            </a:r>
            <a:r>
              <a:rPr lang="zh-CN" altLang="en-US" sz="1600" dirty="0">
                <a:solidFill>
                  <a:schemeClr val="bg1"/>
                </a:solidFill>
              </a:rPr>
              <a:t>、约束</a:t>
            </a:r>
          </a:p>
          <a:p>
            <a:endParaRPr lang="zh-CN" altLang="en-US" sz="1600" dirty="0"/>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040867" y="260648"/>
            <a:ext cx="2380780"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公共机制</a:t>
            </a:r>
          </a:p>
        </p:txBody>
      </p:sp>
      <p:pic>
        <p:nvPicPr>
          <p:cNvPr id="6" name="图片 5">
            <a:extLst>
              <a:ext uri="{FF2B5EF4-FFF2-40B4-BE49-F238E27FC236}">
                <a16:creationId xmlns:a16="http://schemas.microsoft.com/office/drawing/2014/main" id="{BF9E542B-9107-4AB7-83C2-957FF2DA8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190" y="2231314"/>
            <a:ext cx="1362265" cy="1505160"/>
          </a:xfrm>
          <a:prstGeom prst="rect">
            <a:avLst/>
          </a:prstGeom>
        </p:spPr>
      </p:pic>
      <p:pic>
        <p:nvPicPr>
          <p:cNvPr id="8" name="图片 7">
            <a:extLst>
              <a:ext uri="{FF2B5EF4-FFF2-40B4-BE49-F238E27FC236}">
                <a16:creationId xmlns:a16="http://schemas.microsoft.com/office/drawing/2014/main" id="{32A271F2-6DCF-4E8D-98AF-F87591E03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439" y="3999937"/>
            <a:ext cx="3877985" cy="1733792"/>
          </a:xfrm>
          <a:prstGeom prst="rect">
            <a:avLst/>
          </a:prstGeom>
        </p:spPr>
      </p:pic>
    </p:spTree>
    <p:extLst>
      <p:ext uri="{BB962C8B-B14F-4D97-AF65-F5344CB8AC3E}">
        <p14:creationId xmlns:p14="http://schemas.microsoft.com/office/powerpoint/2010/main" val="253439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par>
                                <p:cTn id="20" presetID="14" presetClass="entr" presetSubtype="10" fill="hold" grpId="0" nodeType="withEffect">
                                  <p:stCondLst>
                                    <p:cond delay="2000"/>
                                  </p:stCondLst>
                                  <p:childTnLst>
                                    <p:set>
                                      <p:cBhvr>
                                        <p:cTn id="21" dur="1" fill="hold">
                                          <p:stCondLst>
                                            <p:cond delay="0"/>
                                          </p:stCondLst>
                                        </p:cTn>
                                        <p:tgtEl>
                                          <p:spTgt spid="42"/>
                                        </p:tgtEl>
                                        <p:attrNameLst>
                                          <p:attrName>style.visibility</p:attrName>
                                        </p:attrNameLst>
                                      </p:cBhvr>
                                      <p:to>
                                        <p:strVal val="visible"/>
                                      </p:to>
                                    </p:set>
                                    <p:animEffect transition="in" filter="randombar(horizontal)">
                                      <p:cBhvr>
                                        <p:cTn id="22" dur="500"/>
                                        <p:tgtEl>
                                          <p:spTgt spid="42"/>
                                        </p:tgtEl>
                                      </p:cBhvr>
                                    </p:animEffect>
                                  </p:childTnLst>
                                </p:cTn>
                              </p:par>
                              <p:par>
                                <p:cTn id="23" presetID="14" presetClass="entr" presetSubtype="10" fill="hold" grpId="0" nodeType="withEffect">
                                  <p:stCondLst>
                                    <p:cond delay="3000"/>
                                  </p:stCondLst>
                                  <p:childTnLst>
                                    <p:set>
                                      <p:cBhvr>
                                        <p:cTn id="24" dur="1" fill="hold">
                                          <p:stCondLst>
                                            <p:cond delay="0"/>
                                          </p:stCondLst>
                                        </p:cTn>
                                        <p:tgtEl>
                                          <p:spTgt spid="43"/>
                                        </p:tgtEl>
                                        <p:attrNameLst>
                                          <p:attrName>style.visibility</p:attrName>
                                        </p:attrNameLst>
                                      </p:cBhvr>
                                      <p:to>
                                        <p:strVal val="visible"/>
                                      </p:to>
                                    </p:set>
                                    <p:animEffect transition="in" filter="randombar(horizontal)">
                                      <p:cBhvr>
                                        <p:cTn id="25" dur="500"/>
                                        <p:tgtEl>
                                          <p:spTgt spid="43"/>
                                        </p:tgtEl>
                                      </p:cBhvr>
                                    </p:animEffect>
                                  </p:childTnLst>
                                </p:cTn>
                              </p:par>
                              <p:par>
                                <p:cTn id="26" presetID="14" presetClass="entr" presetSubtype="10" fill="hold" grpId="0" nodeType="withEffect">
                                  <p:stCondLst>
                                    <p:cond delay="3000"/>
                                  </p:stCondLst>
                                  <p:childTnLst>
                                    <p:set>
                                      <p:cBhvr>
                                        <p:cTn id="27" dur="1" fill="hold">
                                          <p:stCondLst>
                                            <p:cond delay="0"/>
                                          </p:stCondLst>
                                        </p:cTn>
                                        <p:tgtEl>
                                          <p:spTgt spid="44"/>
                                        </p:tgtEl>
                                        <p:attrNameLst>
                                          <p:attrName>style.visibility</p:attrName>
                                        </p:attrNameLst>
                                      </p:cBhvr>
                                      <p:to>
                                        <p:strVal val="visible"/>
                                      </p:to>
                                    </p:set>
                                    <p:animEffect transition="in" filter="randombar(horizontal)">
                                      <p:cBhvr>
                                        <p:cTn id="28" dur="500"/>
                                        <p:tgtEl>
                                          <p:spTgt spid="44"/>
                                        </p:tgtEl>
                                      </p:cBhvr>
                                    </p:animEffect>
                                  </p:childTnLst>
                                </p:cTn>
                              </p:par>
                              <p:par>
                                <p:cTn id="29" presetID="14" presetClass="entr" presetSubtype="10" fill="hold" grpId="0" nodeType="withEffect">
                                  <p:stCondLst>
                                    <p:cond delay="4000"/>
                                  </p:stCondLst>
                                  <p:childTnLst>
                                    <p:set>
                                      <p:cBhvr>
                                        <p:cTn id="30" dur="1" fill="hold">
                                          <p:stCondLst>
                                            <p:cond delay="0"/>
                                          </p:stCondLst>
                                        </p:cTn>
                                        <p:tgtEl>
                                          <p:spTgt spid="45"/>
                                        </p:tgtEl>
                                        <p:attrNameLst>
                                          <p:attrName>style.visibility</p:attrName>
                                        </p:attrNameLst>
                                      </p:cBhvr>
                                      <p:to>
                                        <p:strVal val="visible"/>
                                      </p:to>
                                    </p:set>
                                    <p:animEffect transition="in" filter="randombar(horizontal)">
                                      <p:cBhvr>
                                        <p:cTn id="31" dur="500"/>
                                        <p:tgtEl>
                                          <p:spTgt spid="45"/>
                                        </p:tgtEl>
                                      </p:cBhvr>
                                    </p:animEffect>
                                  </p:childTnLst>
                                </p:cTn>
                              </p:par>
                              <p:par>
                                <p:cTn id="32" presetID="14" presetClass="entr" presetSubtype="10" fill="hold" grpId="0" nodeType="withEffect">
                                  <p:stCondLst>
                                    <p:cond delay="4000"/>
                                  </p:stCondLst>
                                  <p:childTnLst>
                                    <p:set>
                                      <p:cBhvr>
                                        <p:cTn id="33" dur="1" fill="hold">
                                          <p:stCondLst>
                                            <p:cond delay="0"/>
                                          </p:stCondLst>
                                        </p:cTn>
                                        <p:tgtEl>
                                          <p:spTgt spid="46"/>
                                        </p:tgtEl>
                                        <p:attrNameLst>
                                          <p:attrName>style.visibility</p:attrName>
                                        </p:attrNameLst>
                                      </p:cBhvr>
                                      <p:to>
                                        <p:strVal val="visible"/>
                                      </p:to>
                                    </p:set>
                                    <p:animEffect transition="in" filter="randombar(horizontal)">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41" grpId="0" animBg="1"/>
      <p:bldP spid="42" grpId="0"/>
      <p:bldP spid="43" grpId="0" animBg="1"/>
      <p:bldP spid="44" grpId="0"/>
      <p:bldP spid="45" grpId="0" animBg="1"/>
      <p:bldP spid="46" grpId="0"/>
      <p:bldP spid="23" grpId="0" animBg="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87" name="TextBox 86"/>
          <p:cNvSpPr txBox="1"/>
          <p:nvPr/>
        </p:nvSpPr>
        <p:spPr>
          <a:xfrm>
            <a:off x="3646934" y="1385708"/>
            <a:ext cx="1296144" cy="3046988"/>
          </a:xfrm>
          <a:prstGeom prst="rect">
            <a:avLst/>
          </a:prstGeom>
          <a:noFill/>
        </p:spPr>
        <p:txBody>
          <a:bodyPr wrap="square" rtlCol="0">
            <a:spAutoFit/>
          </a:bodyPr>
          <a:lstStyle/>
          <a:p>
            <a:r>
              <a:rPr lang="en-US" altLang="zh-CN" sz="1600" dirty="0">
                <a:solidFill>
                  <a:schemeClr val="bg1"/>
                </a:solidFill>
              </a:rPr>
              <a:t>         </a:t>
            </a:r>
            <a:r>
              <a:rPr lang="zh-CN" altLang="en-US" sz="1600" dirty="0">
                <a:solidFill>
                  <a:schemeClr val="bg1"/>
                </a:solidFill>
              </a:rPr>
              <a:t>二</a:t>
            </a:r>
            <a:endParaRPr lang="en-US" altLang="zh-CN" sz="1600" dirty="0">
              <a:solidFill>
                <a:schemeClr val="bg1"/>
              </a:solidFill>
            </a:endParaRPr>
          </a:p>
          <a:p>
            <a:r>
              <a:rPr lang="zh-CN" altLang="en-US" sz="1600" dirty="0">
                <a:solidFill>
                  <a:schemeClr val="bg1"/>
                </a:solidFill>
              </a:rPr>
              <a:t>此外，</a:t>
            </a:r>
            <a:r>
              <a:rPr lang="en-US" altLang="zh-CN" sz="1600" dirty="0">
                <a:solidFill>
                  <a:schemeClr val="bg1"/>
                </a:solidFill>
              </a:rPr>
              <a:t>UML</a:t>
            </a:r>
            <a:r>
              <a:rPr lang="zh-CN" altLang="en-US" sz="1600" dirty="0">
                <a:solidFill>
                  <a:schemeClr val="bg1"/>
                </a:solidFill>
              </a:rPr>
              <a:t>适用于系统开发过程中从需求规格描述到系统完成后</a:t>
            </a:r>
            <a:r>
              <a:rPr lang="zh-CN" altLang="en-US" sz="1600" b="1" dirty="0">
                <a:solidFill>
                  <a:srgbClr val="FFC000"/>
                </a:solidFill>
              </a:rPr>
              <a:t>测试的不同阶段</a:t>
            </a:r>
            <a:r>
              <a:rPr lang="zh-CN" altLang="en-US" sz="1600" dirty="0">
                <a:solidFill>
                  <a:schemeClr val="bg1"/>
                </a:solidFill>
              </a:rPr>
              <a:t>。在需求分析阶段，可以用用例来捕获用户需求。</a:t>
            </a:r>
            <a:endParaRPr lang="en-US" altLang="zh-CN" sz="1600" dirty="0">
              <a:solidFill>
                <a:schemeClr val="bg1"/>
              </a:solidFill>
            </a:endParaRPr>
          </a:p>
        </p:txBody>
      </p:sp>
      <p:sp>
        <p:nvSpPr>
          <p:cNvPr id="88" name="TextBox 87"/>
          <p:cNvSpPr txBox="1"/>
          <p:nvPr/>
        </p:nvSpPr>
        <p:spPr>
          <a:xfrm>
            <a:off x="622599" y="1385708"/>
            <a:ext cx="2373693" cy="2677656"/>
          </a:xfrm>
          <a:prstGeom prst="rect">
            <a:avLst/>
          </a:prstGeom>
          <a:noFill/>
        </p:spPr>
        <p:txBody>
          <a:bodyPr wrap="square" rtlCol="0">
            <a:spAutoFit/>
          </a:bodyPr>
          <a:lstStyle/>
          <a:p>
            <a:r>
              <a:rPr lang="en-US" altLang="zh-CN" sz="1400" dirty="0">
                <a:solidFill>
                  <a:schemeClr val="bg1"/>
                </a:solidFill>
              </a:rPr>
              <a:t>                        </a:t>
            </a:r>
            <a:r>
              <a:rPr lang="zh-CN" altLang="en-US" sz="1400" dirty="0">
                <a:solidFill>
                  <a:schemeClr val="bg1"/>
                </a:solidFill>
              </a:rPr>
              <a:t>一</a:t>
            </a:r>
            <a:endParaRPr lang="en-US" altLang="zh-CN" sz="1400" dirty="0">
              <a:solidFill>
                <a:schemeClr val="bg1"/>
              </a:solidFill>
            </a:endParaRPr>
          </a:p>
          <a:p>
            <a:r>
              <a:rPr lang="en-US" altLang="zh-CN" sz="1400" dirty="0">
                <a:solidFill>
                  <a:schemeClr val="bg1"/>
                </a:solidFill>
              </a:rPr>
              <a:t>UML</a:t>
            </a:r>
            <a:r>
              <a:rPr lang="zh-CN" altLang="en-US" sz="1400" dirty="0">
                <a:solidFill>
                  <a:schemeClr val="bg1"/>
                </a:solidFill>
              </a:rPr>
              <a:t>的目标是以</a:t>
            </a:r>
            <a:r>
              <a:rPr lang="zh-CN" altLang="en-US" sz="1400" b="1" dirty="0">
                <a:solidFill>
                  <a:srgbClr val="FFC000"/>
                </a:solidFill>
              </a:rPr>
              <a:t>面向对象</a:t>
            </a:r>
            <a:r>
              <a:rPr lang="zh-CN" altLang="en-US" sz="1400" dirty="0">
                <a:solidFill>
                  <a:schemeClr val="bg1"/>
                </a:solidFill>
              </a:rPr>
              <a:t>图的方式来描述任何类型的系统，具有很宽的应用领域。其中最常用的是建立软件系统的模型，但它同样可以用于描述非软件领域的系统。</a:t>
            </a:r>
            <a:r>
              <a:rPr lang="zh-CN" altLang="en-US" sz="1400" dirty="0"/>
              <a:t> </a:t>
            </a:r>
            <a:r>
              <a:rPr lang="en-US" altLang="zh-CN" sz="1400" dirty="0">
                <a:solidFill>
                  <a:schemeClr val="bg1"/>
                </a:solidFill>
              </a:rPr>
              <a:t>UML</a:t>
            </a:r>
            <a:r>
              <a:rPr lang="zh-CN" altLang="en-US" sz="1400" dirty="0">
                <a:solidFill>
                  <a:schemeClr val="bg1"/>
                </a:solidFill>
              </a:rPr>
              <a:t>是一个</a:t>
            </a:r>
            <a:r>
              <a:rPr lang="zh-CN" altLang="en-US" sz="1400" b="1" dirty="0">
                <a:solidFill>
                  <a:srgbClr val="FFC000"/>
                </a:solidFill>
              </a:rPr>
              <a:t>通用</a:t>
            </a:r>
            <a:r>
              <a:rPr lang="zh-CN" altLang="en-US" sz="1400" dirty="0">
                <a:solidFill>
                  <a:schemeClr val="bg1"/>
                </a:solidFill>
              </a:rPr>
              <a:t>的标准建模语言，可以对任何具有</a:t>
            </a:r>
            <a:r>
              <a:rPr lang="zh-CN" altLang="en-US" sz="1400" b="1" dirty="0">
                <a:solidFill>
                  <a:srgbClr val="FFC000"/>
                </a:solidFill>
              </a:rPr>
              <a:t>静态结构和动态行为</a:t>
            </a:r>
            <a:r>
              <a:rPr lang="zh-CN" altLang="en-US" sz="1400" dirty="0">
                <a:solidFill>
                  <a:schemeClr val="bg1"/>
                </a:solidFill>
              </a:rPr>
              <a:t>的系统进行建模。</a:t>
            </a:r>
          </a:p>
          <a:p>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89" name="TextBox 88"/>
          <p:cNvSpPr txBox="1"/>
          <p:nvPr/>
        </p:nvSpPr>
        <p:spPr>
          <a:xfrm>
            <a:off x="442578" y="5464655"/>
            <a:ext cx="11305256" cy="584775"/>
          </a:xfrm>
          <a:prstGeom prst="rect">
            <a:avLst/>
          </a:prstGeom>
          <a:noFill/>
        </p:spPr>
        <p:txBody>
          <a:bodyPr wrap="square" rtlCol="0">
            <a:spAutoFit/>
          </a:bodyPr>
          <a:lstStyle/>
          <a:p>
            <a:r>
              <a:rPr lang="zh-CN" altLang="en-US" sz="1600" dirty="0">
                <a:solidFill>
                  <a:schemeClr val="bg1"/>
                </a:solidFill>
              </a:rPr>
              <a:t>总之，标准建模语言</a:t>
            </a:r>
            <a:r>
              <a:rPr lang="en-US" altLang="zh-CN" sz="1600" dirty="0">
                <a:solidFill>
                  <a:schemeClr val="bg1"/>
                </a:solidFill>
              </a:rPr>
              <a:t>UML</a:t>
            </a:r>
            <a:r>
              <a:rPr lang="zh-CN" altLang="en-US" sz="1600" dirty="0">
                <a:solidFill>
                  <a:schemeClr val="bg1"/>
                </a:solidFill>
              </a:rPr>
              <a:t>适用于以面向对象技术来描述任何类型的系统，而且适用于系统开发的不同阶段，从需求规格描述直至系统完成后的测试和维护</a:t>
            </a:r>
            <a:endParaRPr lang="zh-CN" altLang="en-US" sz="1600" dirty="0">
              <a:solidFill>
                <a:schemeClr val="bg1"/>
              </a:solidFill>
              <a:latin typeface="华文细黑" pitchFamily="2" charset="-122"/>
              <a:ea typeface="华文细黑" pitchFamily="2" charset="-122"/>
              <a:cs typeface="华文黑体" pitchFamily="2" charset="-122"/>
            </a:endParaRPr>
          </a:p>
        </p:txBody>
      </p:sp>
      <p:sp>
        <p:nvSpPr>
          <p:cNvPr id="90" name="TextBox 89"/>
          <p:cNvSpPr txBox="1"/>
          <p:nvPr/>
        </p:nvSpPr>
        <p:spPr>
          <a:xfrm>
            <a:off x="5577147" y="1493429"/>
            <a:ext cx="2534283" cy="2893100"/>
          </a:xfrm>
          <a:prstGeom prst="rect">
            <a:avLst/>
          </a:prstGeom>
          <a:noFill/>
        </p:spPr>
        <p:txBody>
          <a:bodyPr wrap="square" rtlCol="0">
            <a:spAutoFit/>
          </a:bodyPr>
          <a:lstStyle/>
          <a:p>
            <a:r>
              <a:rPr lang="en-US" altLang="zh-CN" sz="1400" dirty="0">
                <a:solidFill>
                  <a:schemeClr val="bg1"/>
                </a:solidFill>
              </a:rPr>
              <a:t>                               </a:t>
            </a:r>
            <a:r>
              <a:rPr lang="zh-CN" altLang="en-US" sz="1400" dirty="0">
                <a:solidFill>
                  <a:schemeClr val="bg1"/>
                </a:solidFill>
              </a:rPr>
              <a:t>三</a:t>
            </a:r>
            <a:endParaRPr lang="en-US" altLang="zh-CN" sz="1400" dirty="0">
              <a:solidFill>
                <a:schemeClr val="bg1"/>
              </a:solidFill>
            </a:endParaRPr>
          </a:p>
          <a:p>
            <a:r>
              <a:rPr lang="en-US" altLang="zh-CN" sz="1400" dirty="0">
                <a:solidFill>
                  <a:schemeClr val="bg1"/>
                </a:solidFill>
              </a:rPr>
              <a:t>UML</a:t>
            </a:r>
            <a:r>
              <a:rPr lang="zh-CN" altLang="en-US" sz="1400" dirty="0">
                <a:solidFill>
                  <a:schemeClr val="bg1"/>
                </a:solidFill>
              </a:rPr>
              <a:t>模型还可作为</a:t>
            </a:r>
            <a:r>
              <a:rPr lang="zh-CN" altLang="en-US" sz="1400" b="1" dirty="0">
                <a:solidFill>
                  <a:srgbClr val="FFC000"/>
                </a:solidFill>
              </a:rPr>
              <a:t>测试阶段的依据</a:t>
            </a:r>
            <a:r>
              <a:rPr lang="zh-CN" altLang="en-US" sz="1400" dirty="0">
                <a:solidFill>
                  <a:schemeClr val="bg1"/>
                </a:solidFill>
              </a:rPr>
              <a:t>。系统通常需要经过单元测试、集成测试、系统测试和验收测试。不同的测试小组使用不同的</a:t>
            </a:r>
            <a:r>
              <a:rPr lang="en-US" altLang="zh-CN" sz="1400" dirty="0">
                <a:solidFill>
                  <a:schemeClr val="bg1"/>
                </a:solidFill>
              </a:rPr>
              <a:t>UML</a:t>
            </a:r>
            <a:r>
              <a:rPr lang="zh-CN" altLang="en-US" sz="1400" dirty="0">
                <a:solidFill>
                  <a:schemeClr val="bg1"/>
                </a:solidFill>
              </a:rPr>
              <a:t>图作为测试依据：单元测试使用类图和类规格说明；集成测试使用部件图和合作图；系统测试使用用例图来验证系统的行为；验收测试由用户进行，以验证系统测试的结果是否满足在分析阶段确定的需求。</a:t>
            </a:r>
          </a:p>
        </p:txBody>
      </p:sp>
      <p:sp>
        <p:nvSpPr>
          <p:cNvPr id="79" name="圆角矩形 78"/>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TextBox 79"/>
          <p:cNvSpPr txBox="1"/>
          <p:nvPr/>
        </p:nvSpPr>
        <p:spPr>
          <a:xfrm>
            <a:off x="9220401"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的应用</a:t>
            </a:r>
          </a:p>
        </p:txBody>
      </p:sp>
      <p:pic>
        <p:nvPicPr>
          <p:cNvPr id="2" name="图片 1">
            <a:extLst>
              <a:ext uri="{FF2B5EF4-FFF2-40B4-BE49-F238E27FC236}">
                <a16:creationId xmlns:a16="http://schemas.microsoft.com/office/drawing/2014/main" id="{E58B92B0-3417-4676-8754-372D2C75A521}"/>
              </a:ext>
            </a:extLst>
          </p:cNvPr>
          <p:cNvPicPr>
            <a:picLocks noChangeAspect="1"/>
          </p:cNvPicPr>
          <p:nvPr/>
        </p:nvPicPr>
        <p:blipFill>
          <a:blip r:embed="rId3"/>
          <a:stretch>
            <a:fillRect/>
          </a:stretch>
        </p:blipFill>
        <p:spPr>
          <a:xfrm>
            <a:off x="8734004" y="1556792"/>
            <a:ext cx="3176291" cy="6364776"/>
          </a:xfrm>
          <a:prstGeom prst="rect">
            <a:avLst/>
          </a:prstGeom>
        </p:spPr>
      </p:pic>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3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3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500" fill="hold"/>
                                        <p:tgtEl>
                                          <p:spTgt spid="88"/>
                                        </p:tgtEl>
                                        <p:attrNameLst>
                                          <p:attrName>ppt_x</p:attrName>
                                        </p:attrNameLst>
                                      </p:cBhvr>
                                      <p:tavLst>
                                        <p:tav tm="0">
                                          <p:val>
                                            <p:strVal val="#ppt_x"/>
                                          </p:val>
                                        </p:tav>
                                        <p:tav tm="100000">
                                          <p:val>
                                            <p:strVal val="#ppt_x"/>
                                          </p:val>
                                        </p:tav>
                                      </p:tavLst>
                                    </p:anim>
                                    <p:anim calcmode="lin" valueType="num">
                                      <p:cBhvr additive="base">
                                        <p:cTn id="1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7"/>
                                        </p:tgtEl>
                                        <p:attrNameLst>
                                          <p:attrName>style.visibility</p:attrName>
                                        </p:attrNameLst>
                                      </p:cBhvr>
                                      <p:to>
                                        <p:strVal val="visible"/>
                                      </p:to>
                                    </p:set>
                                    <p:anim calcmode="lin" valueType="num">
                                      <p:cBhvr additive="base">
                                        <p:cTn id="21" dur="500" fill="hold"/>
                                        <p:tgtEl>
                                          <p:spTgt spid="87"/>
                                        </p:tgtEl>
                                        <p:attrNameLst>
                                          <p:attrName>ppt_x</p:attrName>
                                        </p:attrNameLst>
                                      </p:cBhvr>
                                      <p:tavLst>
                                        <p:tav tm="0">
                                          <p:val>
                                            <p:strVal val="#ppt_x"/>
                                          </p:val>
                                        </p:tav>
                                        <p:tav tm="100000">
                                          <p:val>
                                            <p:strVal val="#ppt_x"/>
                                          </p:val>
                                        </p:tav>
                                      </p:tavLst>
                                    </p:anim>
                                    <p:anim calcmode="lin" valueType="num">
                                      <p:cBhvr additive="base">
                                        <p:cTn id="2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additive="base">
                                        <p:cTn id="27" dur="500" fill="hold"/>
                                        <p:tgtEl>
                                          <p:spTgt spid="90"/>
                                        </p:tgtEl>
                                        <p:attrNameLst>
                                          <p:attrName>ppt_x</p:attrName>
                                        </p:attrNameLst>
                                      </p:cBhvr>
                                      <p:tavLst>
                                        <p:tav tm="0">
                                          <p:val>
                                            <p:strVal val="#ppt_x"/>
                                          </p:val>
                                        </p:tav>
                                        <p:tav tm="100000">
                                          <p:val>
                                            <p:strVal val="#ppt_x"/>
                                          </p:val>
                                        </p:tav>
                                      </p:tavLst>
                                    </p:anim>
                                    <p:anim calcmode="lin" valueType="num">
                                      <p:cBhvr additive="base">
                                        <p:cTn id="2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ppt_x"/>
                                          </p:val>
                                        </p:tav>
                                        <p:tav tm="100000">
                                          <p:val>
                                            <p:strVal val="#ppt_x"/>
                                          </p:val>
                                        </p:tav>
                                      </p:tavLst>
                                    </p:anim>
                                    <p:anim calcmode="lin" valueType="num">
                                      <p:cBhvr additive="base">
                                        <p:cTn id="3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P spid="79" grpId="0" animBg="1"/>
      <p:bldP spid="8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什么是</a:t>
              </a:r>
              <a:r>
                <a:rPr lang="en-US" altLang="zh-CN" sz="2800" dirty="0">
                  <a:latin typeface="华文黑体" pitchFamily="2" charset="-122"/>
                  <a:ea typeface="华文黑体" pitchFamily="2" charset="-122"/>
                  <a:cs typeface="华文黑体" pitchFamily="2" charset="-122"/>
                </a:rPr>
                <a:t>UML</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发展史</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的构成</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35" name="矩形 34"/>
          <p:cNvSpPr/>
          <p:nvPr/>
        </p:nvSpPr>
        <p:spPr>
          <a:xfrm>
            <a:off x="3621305" y="4396236"/>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常用工具</a:t>
            </a:r>
          </a:p>
        </p:txBody>
      </p:sp>
      <p:sp>
        <p:nvSpPr>
          <p:cNvPr id="43" name="矩形 42"/>
          <p:cNvSpPr/>
          <p:nvPr/>
        </p:nvSpPr>
        <p:spPr>
          <a:xfrm>
            <a:off x="2584817" y="439623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4</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3" name="TextBox 32"/>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15045466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24" grpId="0" animBg="1"/>
      <p:bldP spid="25"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334566" y="1124744"/>
            <a:ext cx="5544616" cy="5478423"/>
          </a:xfrm>
          <a:prstGeom prst="rect">
            <a:avLst/>
          </a:prstGeom>
          <a:noFill/>
        </p:spPr>
        <p:txBody>
          <a:bodyPr wrap="square" rtlCol="0">
            <a:spAutoFit/>
          </a:bodyPr>
          <a:lstStyle/>
          <a:p>
            <a:r>
              <a:rPr lang="en-US" altLang="zh-CN" sz="2400" b="1" dirty="0">
                <a:solidFill>
                  <a:schemeClr val="bg1"/>
                </a:solidFill>
              </a:rPr>
              <a:t>Rational Rose</a:t>
            </a:r>
            <a:endParaRPr lang="en-US" altLang="zh-CN" sz="1000" dirty="0">
              <a:solidFill>
                <a:schemeClr val="bg1"/>
              </a:solidFill>
              <a:latin typeface="华文黑体" pitchFamily="2" charset="-122"/>
              <a:ea typeface="华文黑体" pitchFamily="2" charset="-122"/>
              <a:cs typeface="华文黑体" pitchFamily="2" charset="-122"/>
            </a:endParaRPr>
          </a:p>
          <a:p>
            <a:br>
              <a:rPr lang="en-US" altLang="zh-CN" dirty="0"/>
            </a:br>
            <a:r>
              <a:rPr lang="en-US" altLang="zh-CN" sz="1400" dirty="0">
                <a:solidFill>
                  <a:schemeClr val="bg1"/>
                </a:solidFill>
              </a:rPr>
              <a:t>Rational Rose</a:t>
            </a:r>
            <a:r>
              <a:rPr lang="zh-CN" altLang="en-US" sz="1400" dirty="0">
                <a:solidFill>
                  <a:schemeClr val="bg1"/>
                </a:solidFill>
              </a:rPr>
              <a:t>是</a:t>
            </a:r>
            <a:r>
              <a:rPr lang="en-US" altLang="zh-CN" sz="1400" dirty="0">
                <a:solidFill>
                  <a:schemeClr val="bg1"/>
                </a:solidFill>
              </a:rPr>
              <a:t>Rational</a:t>
            </a:r>
            <a:r>
              <a:rPr lang="zh-CN" altLang="en-US" sz="1400" dirty="0">
                <a:solidFill>
                  <a:schemeClr val="bg1"/>
                </a:solidFill>
              </a:rPr>
              <a:t>公司出品的一种面向对象的统一建模语言的可视化建模工具。用于可视化建模和公司级水平软件应用的组件构造。它包括了</a:t>
            </a:r>
            <a:r>
              <a:rPr lang="zh-CN" altLang="en-US" sz="1400" b="1" dirty="0">
                <a:solidFill>
                  <a:srgbClr val="FFC000"/>
                </a:solidFill>
              </a:rPr>
              <a:t>统一建模语言（</a:t>
            </a:r>
            <a:r>
              <a:rPr lang="en-US" altLang="zh-CN" sz="1400" b="1" dirty="0">
                <a:solidFill>
                  <a:srgbClr val="FFC000"/>
                </a:solidFill>
              </a:rPr>
              <a:t>UML</a:t>
            </a:r>
            <a:r>
              <a:rPr lang="zh-CN" altLang="en-US" sz="1400" b="1" dirty="0">
                <a:solidFill>
                  <a:srgbClr val="FFC000"/>
                </a:solidFill>
              </a:rPr>
              <a:t>），</a:t>
            </a:r>
            <a:r>
              <a:rPr lang="en-US" altLang="zh-CN" sz="1400" b="1" dirty="0">
                <a:solidFill>
                  <a:srgbClr val="FFC000"/>
                </a:solidFill>
              </a:rPr>
              <a:t>OOSE</a:t>
            </a:r>
            <a:r>
              <a:rPr lang="zh-CN" altLang="en-US" sz="1400" b="1" dirty="0">
                <a:solidFill>
                  <a:srgbClr val="FFC000"/>
                </a:solidFill>
              </a:rPr>
              <a:t>，以及</a:t>
            </a:r>
            <a:r>
              <a:rPr lang="en-US" altLang="zh-CN" sz="1400" b="1" dirty="0">
                <a:solidFill>
                  <a:srgbClr val="FFC000"/>
                </a:solidFill>
              </a:rPr>
              <a:t>OMT</a:t>
            </a:r>
            <a:r>
              <a:rPr lang="zh-CN" altLang="en-US" sz="1400" dirty="0">
                <a:solidFill>
                  <a:schemeClr val="bg1"/>
                </a:solidFill>
              </a:rPr>
              <a:t>。其中统一建模语言（</a:t>
            </a:r>
            <a:r>
              <a:rPr lang="en-US" altLang="zh-CN" sz="1400" dirty="0">
                <a:solidFill>
                  <a:schemeClr val="bg1"/>
                </a:solidFill>
              </a:rPr>
              <a:t>UML</a:t>
            </a:r>
            <a:r>
              <a:rPr lang="zh-CN" altLang="en-US" sz="1400" dirty="0">
                <a:solidFill>
                  <a:schemeClr val="bg1"/>
                </a:solidFill>
              </a:rPr>
              <a:t>）由</a:t>
            </a:r>
            <a:r>
              <a:rPr lang="en-US" altLang="zh-CN" sz="1400" dirty="0">
                <a:solidFill>
                  <a:schemeClr val="bg1"/>
                </a:solidFill>
              </a:rPr>
              <a:t>Rational</a:t>
            </a:r>
            <a:r>
              <a:rPr lang="zh-CN" altLang="en-US" sz="1400" dirty="0">
                <a:solidFill>
                  <a:schemeClr val="bg1"/>
                </a:solidFill>
              </a:rPr>
              <a:t>公司</a:t>
            </a:r>
            <a:r>
              <a:rPr lang="en-US" altLang="zh-CN" sz="1400" dirty="0">
                <a:solidFill>
                  <a:schemeClr val="bg1"/>
                </a:solidFill>
              </a:rPr>
              <a:t>3</a:t>
            </a:r>
            <a:r>
              <a:rPr lang="zh-CN" altLang="en-US" sz="1400" dirty="0">
                <a:solidFill>
                  <a:schemeClr val="bg1"/>
                </a:solidFill>
              </a:rPr>
              <a:t>位世界级面向对象技术专家</a:t>
            </a:r>
            <a:r>
              <a:rPr lang="en-US" altLang="zh-CN" sz="1400" dirty="0">
                <a:solidFill>
                  <a:schemeClr val="bg1"/>
                </a:solidFill>
              </a:rPr>
              <a:t>Grady </a:t>
            </a:r>
            <a:r>
              <a:rPr lang="en-US" altLang="zh-CN" sz="1400" dirty="0" err="1">
                <a:solidFill>
                  <a:schemeClr val="bg1"/>
                </a:solidFill>
              </a:rPr>
              <a:t>Booch</a:t>
            </a:r>
            <a:r>
              <a:rPr lang="zh-CN" altLang="en-US" sz="1400" dirty="0">
                <a:solidFill>
                  <a:schemeClr val="bg1"/>
                </a:solidFill>
              </a:rPr>
              <a:t>、</a:t>
            </a:r>
            <a:r>
              <a:rPr lang="en-US" altLang="zh-CN" sz="1400" dirty="0">
                <a:solidFill>
                  <a:schemeClr val="bg1"/>
                </a:solidFill>
              </a:rPr>
              <a:t>Ivar Jacobson</a:t>
            </a:r>
            <a:r>
              <a:rPr lang="zh-CN" altLang="en-US" sz="1400" dirty="0">
                <a:solidFill>
                  <a:schemeClr val="bg1"/>
                </a:solidFill>
              </a:rPr>
              <a:t>、和</a:t>
            </a:r>
            <a:r>
              <a:rPr lang="en-US" altLang="zh-CN" sz="1400" dirty="0">
                <a:solidFill>
                  <a:schemeClr val="bg1"/>
                </a:solidFill>
              </a:rPr>
              <a:t>Jim Rumbaugh</a:t>
            </a:r>
            <a:r>
              <a:rPr lang="zh-CN" altLang="en-US" sz="1400" dirty="0">
                <a:solidFill>
                  <a:schemeClr val="bg1"/>
                </a:solidFill>
              </a:rPr>
              <a:t>通过对早期面向对象研究和设计方法的进一步扩展而得来的，它为</a:t>
            </a:r>
            <a:r>
              <a:rPr lang="zh-CN" altLang="en-US" sz="1400" b="1" dirty="0">
                <a:solidFill>
                  <a:srgbClr val="FFC000"/>
                </a:solidFill>
              </a:rPr>
              <a:t>可视化建模软件</a:t>
            </a:r>
            <a:r>
              <a:rPr lang="zh-CN" altLang="en-US" sz="1400" dirty="0">
                <a:solidFill>
                  <a:schemeClr val="bg1"/>
                </a:solidFill>
              </a:rPr>
              <a:t>奠定了坚实的理论基础。</a:t>
            </a:r>
            <a:endParaRPr lang="en-US" altLang="zh-CN" sz="1400" dirty="0">
              <a:solidFill>
                <a:schemeClr val="bg1"/>
              </a:solidFill>
            </a:endParaRPr>
          </a:p>
          <a:p>
            <a:br>
              <a:rPr lang="zh-CN" altLang="en-US" sz="1400" dirty="0">
                <a:solidFill>
                  <a:schemeClr val="bg1"/>
                </a:solidFill>
              </a:rPr>
            </a:br>
            <a:r>
              <a:rPr lang="en-US" altLang="zh-CN" sz="1400" dirty="0">
                <a:solidFill>
                  <a:schemeClr val="bg1"/>
                </a:solidFill>
              </a:rPr>
              <a:t>Rational Rose </a:t>
            </a:r>
            <a:r>
              <a:rPr lang="zh-CN" altLang="en-US" sz="1400" dirty="0">
                <a:solidFill>
                  <a:schemeClr val="bg1"/>
                </a:solidFill>
              </a:rPr>
              <a:t>是一个</a:t>
            </a:r>
            <a:r>
              <a:rPr lang="zh-CN" altLang="en-US" sz="1400" b="1" dirty="0">
                <a:solidFill>
                  <a:srgbClr val="FFC000"/>
                </a:solidFill>
              </a:rPr>
              <a:t>完全的、具有能满足所有建模环境</a:t>
            </a:r>
            <a:r>
              <a:rPr lang="zh-CN" altLang="en-US" sz="1400" dirty="0">
                <a:solidFill>
                  <a:schemeClr val="bg1"/>
                </a:solidFill>
              </a:rPr>
              <a:t>（</a:t>
            </a:r>
            <a:r>
              <a:rPr lang="en-US" altLang="zh-CN" sz="1400" dirty="0">
                <a:solidFill>
                  <a:schemeClr val="bg1"/>
                </a:solidFill>
              </a:rPr>
              <a:t>Web</a:t>
            </a:r>
            <a:r>
              <a:rPr lang="zh-CN" altLang="en-US" sz="1400" dirty="0">
                <a:solidFill>
                  <a:schemeClr val="bg1"/>
                </a:solidFill>
              </a:rPr>
              <a:t>开发，数据建模，</a:t>
            </a:r>
            <a:r>
              <a:rPr lang="en-US" altLang="zh-CN" sz="1400" dirty="0">
                <a:solidFill>
                  <a:schemeClr val="bg1"/>
                </a:solidFill>
              </a:rPr>
              <a:t>Visual Studio</a:t>
            </a:r>
            <a:r>
              <a:rPr lang="zh-CN" altLang="en-US" sz="1400" dirty="0">
                <a:solidFill>
                  <a:schemeClr val="bg1"/>
                </a:solidFill>
              </a:rPr>
              <a:t>和 </a:t>
            </a:r>
            <a:r>
              <a:rPr lang="en-US" altLang="zh-CN" sz="1400" dirty="0">
                <a:solidFill>
                  <a:schemeClr val="bg1"/>
                </a:solidFill>
              </a:rPr>
              <a:t>C++ </a:t>
            </a:r>
            <a:r>
              <a:rPr lang="zh-CN" altLang="en-US" sz="1400" dirty="0">
                <a:solidFill>
                  <a:schemeClr val="bg1"/>
                </a:solidFill>
              </a:rPr>
              <a:t>）灵活性需求的一套解决方案。</a:t>
            </a:r>
            <a:r>
              <a:rPr lang="en-US" altLang="zh-CN" sz="1400" dirty="0">
                <a:solidFill>
                  <a:schemeClr val="bg1"/>
                </a:solidFill>
              </a:rPr>
              <a:t>Rose </a:t>
            </a:r>
            <a:r>
              <a:rPr lang="zh-CN" altLang="en-US" sz="1400" dirty="0">
                <a:solidFill>
                  <a:schemeClr val="bg1"/>
                </a:solidFill>
              </a:rPr>
              <a:t>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br>
              <a:rPr lang="zh-CN" altLang="en-US" sz="1400" dirty="0">
                <a:solidFill>
                  <a:schemeClr val="bg1"/>
                </a:solidFill>
              </a:rPr>
            </a:br>
            <a:br>
              <a:rPr lang="zh-CN" altLang="en-US" sz="1400" dirty="0">
                <a:solidFill>
                  <a:schemeClr val="bg1"/>
                </a:solidFill>
              </a:rPr>
            </a:br>
            <a:r>
              <a:rPr lang="en-US" altLang="zh-CN" sz="1400" dirty="0">
                <a:solidFill>
                  <a:schemeClr val="bg1"/>
                </a:solidFill>
              </a:rPr>
              <a:t>Rose2002</a:t>
            </a:r>
            <a:r>
              <a:rPr lang="zh-CN" altLang="en-US" sz="1400" dirty="0">
                <a:solidFill>
                  <a:schemeClr val="bg1"/>
                </a:solidFill>
              </a:rPr>
              <a:t>功能上可以完成</a:t>
            </a:r>
            <a:r>
              <a:rPr lang="en-US" altLang="zh-CN" sz="1400" dirty="0">
                <a:solidFill>
                  <a:schemeClr val="bg1"/>
                </a:solidFill>
              </a:rPr>
              <a:t>UML</a:t>
            </a:r>
            <a:r>
              <a:rPr lang="zh-CN" altLang="en-US" sz="1400" dirty="0">
                <a:solidFill>
                  <a:schemeClr val="bg1"/>
                </a:solidFill>
              </a:rPr>
              <a:t>的</a:t>
            </a:r>
            <a:r>
              <a:rPr lang="en-US" altLang="zh-CN" sz="1400" b="1" dirty="0">
                <a:solidFill>
                  <a:srgbClr val="FFC000"/>
                </a:solidFill>
              </a:rPr>
              <a:t>9</a:t>
            </a:r>
            <a:r>
              <a:rPr lang="zh-CN" altLang="en-US" sz="1400" b="1" dirty="0">
                <a:solidFill>
                  <a:srgbClr val="FFC000"/>
                </a:solidFill>
              </a:rPr>
              <a:t>种标准建模</a:t>
            </a:r>
            <a:r>
              <a:rPr lang="zh-CN" altLang="en-US" sz="1400" dirty="0">
                <a:solidFill>
                  <a:schemeClr val="bg1"/>
                </a:solidFill>
              </a:rPr>
              <a:t>，即静态建模（用例图类图对象图组件图配置图）和动态建模（合作图序列图状态转移图活动图</a:t>
            </a:r>
            <a:endParaRPr lang="en-US" altLang="zh-CN" sz="1400" dirty="0">
              <a:solidFill>
                <a:schemeClr val="bg1"/>
              </a:solidFill>
            </a:endParaRPr>
          </a:p>
          <a:p>
            <a:r>
              <a:rPr lang="zh-CN" altLang="en-US" sz="1400" dirty="0">
                <a:solidFill>
                  <a:schemeClr val="bg1"/>
                </a:solidFill>
              </a:rPr>
              <a:t>常用</a:t>
            </a:r>
            <a:r>
              <a:rPr lang="en-US" altLang="zh-CN" sz="1400" dirty="0">
                <a:solidFill>
                  <a:schemeClr val="bg1"/>
                </a:solidFill>
              </a:rPr>
              <a:t>UML</a:t>
            </a:r>
            <a:r>
              <a:rPr lang="zh-CN" altLang="en-US" sz="1400" dirty="0">
                <a:solidFill>
                  <a:schemeClr val="bg1"/>
                </a:solidFill>
              </a:rPr>
              <a:t>建模工具</a:t>
            </a:r>
            <a:r>
              <a:rPr lang="en-US" altLang="zh-CN" sz="1400" dirty="0">
                <a:solidFill>
                  <a:schemeClr val="bg1"/>
                </a:solidFill>
              </a:rPr>
              <a:t>Rose</a:t>
            </a:r>
            <a:r>
              <a:rPr lang="zh-CN" altLang="en-US" sz="1400" dirty="0">
                <a:solidFill>
                  <a:schemeClr val="bg1"/>
                </a:solidFill>
              </a:rPr>
              <a:t>具有</a:t>
            </a:r>
            <a:r>
              <a:rPr lang="zh-CN" altLang="en-US" sz="1400" b="1" dirty="0">
                <a:solidFill>
                  <a:srgbClr val="FFC000"/>
                </a:solidFill>
              </a:rPr>
              <a:t>强大的正向和逆向工程能力</a:t>
            </a:r>
            <a:r>
              <a:rPr lang="zh-CN" altLang="en-US" sz="1400" dirty="0">
                <a:solidFill>
                  <a:schemeClr val="bg1"/>
                </a:solidFill>
              </a:rPr>
              <a:t>。正向工程这里指的是由设计产生代码，逆向工程指由代码归纳出设计。通过逆向工程</a:t>
            </a:r>
            <a:r>
              <a:rPr lang="en-US" altLang="zh-CN" sz="1400" dirty="0">
                <a:solidFill>
                  <a:schemeClr val="bg1"/>
                </a:solidFill>
              </a:rPr>
              <a:t>Rose</a:t>
            </a:r>
            <a:r>
              <a:rPr lang="zh-CN" altLang="en-US" sz="1400" dirty="0">
                <a:solidFill>
                  <a:schemeClr val="bg1"/>
                </a:solidFill>
              </a:rPr>
              <a:t>可以对历史系统作出分析，然后进行改进，再通过正向工程产生新系统的代码，这样的设计方式我们称之为再工程。</a:t>
            </a:r>
            <a:endParaRPr lang="zh-CN" altLang="en-US" sz="1400" dirty="0">
              <a:solidFill>
                <a:schemeClr val="bg1"/>
              </a:solidFill>
              <a:latin typeface="华文细黑" pitchFamily="2" charset="-122"/>
              <a:ea typeface="华文细黑" pitchFamily="2" charset="-122"/>
              <a:cs typeface="华文黑体" pitchFamily="2" charset="-122"/>
            </a:endParaRPr>
          </a:p>
        </p:txBody>
      </p:sp>
      <p:pic>
        <p:nvPicPr>
          <p:cNvPr id="2" name="图片 1">
            <a:extLst>
              <a:ext uri="{FF2B5EF4-FFF2-40B4-BE49-F238E27FC236}">
                <a16:creationId xmlns:a16="http://schemas.microsoft.com/office/drawing/2014/main" id="{879B536E-3A0E-454B-8948-C420D8078713}"/>
              </a:ext>
            </a:extLst>
          </p:cNvPr>
          <p:cNvPicPr>
            <a:picLocks noChangeAspect="1"/>
          </p:cNvPicPr>
          <p:nvPr/>
        </p:nvPicPr>
        <p:blipFill>
          <a:blip r:embed="rId3"/>
          <a:stretch>
            <a:fillRect/>
          </a:stretch>
        </p:blipFill>
        <p:spPr>
          <a:xfrm>
            <a:off x="6455246" y="1772816"/>
            <a:ext cx="5238750" cy="3933825"/>
          </a:xfrm>
          <a:prstGeom prst="rect">
            <a:avLst/>
          </a:prstGeom>
        </p:spPr>
      </p:pic>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334566" y="1124744"/>
            <a:ext cx="4896544" cy="4124206"/>
          </a:xfrm>
          <a:prstGeom prst="rect">
            <a:avLst/>
          </a:prstGeom>
          <a:noFill/>
        </p:spPr>
        <p:txBody>
          <a:bodyPr wrap="square" rtlCol="0">
            <a:spAutoFit/>
          </a:bodyPr>
          <a:lstStyle/>
          <a:p>
            <a:r>
              <a:rPr lang="en-US" altLang="zh-CN" sz="2400" b="1" dirty="0" err="1">
                <a:solidFill>
                  <a:schemeClr val="bg1"/>
                </a:solidFill>
              </a:rPr>
              <a:t>PowerDesigner</a:t>
            </a:r>
            <a:br>
              <a:rPr lang="en-US" altLang="zh-CN" dirty="0"/>
            </a:br>
            <a:br>
              <a:rPr lang="zh-CN" altLang="en-US" sz="1400" dirty="0"/>
            </a:br>
            <a:r>
              <a:rPr lang="en-US" altLang="zh-CN" sz="1400" dirty="0">
                <a:solidFill>
                  <a:schemeClr val="bg1"/>
                </a:solidFill>
              </a:rPr>
              <a:t>Power Designer </a:t>
            </a:r>
            <a:r>
              <a:rPr lang="zh-CN" altLang="en-US" sz="1400" dirty="0">
                <a:solidFill>
                  <a:schemeClr val="bg1"/>
                </a:solidFill>
              </a:rPr>
              <a:t>是</a:t>
            </a:r>
            <a:r>
              <a:rPr lang="en-US" altLang="zh-CN" sz="1400" dirty="0">
                <a:solidFill>
                  <a:schemeClr val="bg1"/>
                </a:solidFill>
              </a:rPr>
              <a:t>Sybase</a:t>
            </a:r>
            <a:r>
              <a:rPr lang="zh-CN" altLang="en-US" sz="1400" dirty="0">
                <a:solidFill>
                  <a:schemeClr val="bg1"/>
                </a:solidFill>
              </a:rPr>
              <a:t>公司的</a:t>
            </a:r>
            <a:r>
              <a:rPr lang="en-US" altLang="zh-CN" sz="1400" dirty="0">
                <a:solidFill>
                  <a:schemeClr val="bg1"/>
                </a:solidFill>
              </a:rPr>
              <a:t>CASE</a:t>
            </a:r>
            <a:r>
              <a:rPr lang="zh-CN" altLang="en-US" sz="1400" dirty="0">
                <a:solidFill>
                  <a:schemeClr val="bg1"/>
                </a:solidFill>
              </a:rPr>
              <a:t>工具集，使用它可以方便地对管理信息系统进行分析设计，他几乎包括了</a:t>
            </a:r>
            <a:r>
              <a:rPr lang="zh-CN" altLang="en-US" sz="1400" b="1" dirty="0">
                <a:solidFill>
                  <a:srgbClr val="FFC000"/>
                </a:solidFill>
              </a:rPr>
              <a:t>数据库模型设计的全过程</a:t>
            </a:r>
            <a:r>
              <a:rPr lang="zh-CN" altLang="en-US" sz="1400" dirty="0">
                <a:solidFill>
                  <a:schemeClr val="bg1"/>
                </a:solidFill>
              </a:rPr>
              <a:t>。利用</a:t>
            </a:r>
            <a:r>
              <a:rPr lang="en-US" altLang="zh-CN" sz="1400" dirty="0">
                <a:solidFill>
                  <a:schemeClr val="bg1"/>
                </a:solidFill>
              </a:rPr>
              <a:t>Power Designer</a:t>
            </a:r>
            <a:r>
              <a:rPr lang="zh-CN" altLang="en-US" sz="1400" dirty="0">
                <a:solidFill>
                  <a:schemeClr val="bg1"/>
                </a:solidFill>
              </a:rPr>
              <a:t>可以制作数据流程图、概念数据模型、物理数据模型，还可以为数据仓库制作结构模型，也能对团队设计模型进行控制。他可以与许多流行的软件开发工具，例如</a:t>
            </a:r>
            <a:r>
              <a:rPr lang="en-US" altLang="zh-CN" sz="1400" dirty="0">
                <a:solidFill>
                  <a:schemeClr val="bg1"/>
                </a:solidFill>
              </a:rPr>
              <a:t>PowerBuilder</a:t>
            </a:r>
            <a:r>
              <a:rPr lang="zh-CN" altLang="en-US" sz="1400" dirty="0">
                <a:solidFill>
                  <a:schemeClr val="bg1"/>
                </a:solidFill>
              </a:rPr>
              <a:t>、</a:t>
            </a:r>
            <a:r>
              <a:rPr lang="en-US" altLang="zh-CN" sz="1400" dirty="0">
                <a:solidFill>
                  <a:schemeClr val="bg1"/>
                </a:solidFill>
              </a:rPr>
              <a:t>Delphi</a:t>
            </a:r>
            <a:r>
              <a:rPr lang="zh-CN" altLang="en-US" sz="1400" dirty="0">
                <a:solidFill>
                  <a:schemeClr val="bg1"/>
                </a:solidFill>
              </a:rPr>
              <a:t>、</a:t>
            </a:r>
            <a:r>
              <a:rPr lang="en-US" altLang="zh-CN" sz="1400" dirty="0">
                <a:solidFill>
                  <a:schemeClr val="bg1"/>
                </a:solidFill>
              </a:rPr>
              <a:t>VB</a:t>
            </a:r>
            <a:r>
              <a:rPr lang="zh-CN" altLang="en-US" sz="1400" dirty="0">
                <a:solidFill>
                  <a:schemeClr val="bg1"/>
                </a:solidFill>
              </a:rPr>
              <a:t>等相配合使缩短开发时间和使系统设计更优化。</a:t>
            </a:r>
            <a:br>
              <a:rPr lang="zh-CN" altLang="en-US" sz="1400" dirty="0">
                <a:solidFill>
                  <a:schemeClr val="bg1"/>
                </a:solidFill>
              </a:rPr>
            </a:br>
            <a:r>
              <a:rPr lang="en-US" altLang="zh-CN" sz="1400" dirty="0">
                <a:solidFill>
                  <a:schemeClr val="bg1"/>
                </a:solidFill>
              </a:rPr>
              <a:t>Power Designer</a:t>
            </a:r>
            <a:r>
              <a:rPr lang="zh-CN" altLang="en-US" sz="1400" dirty="0">
                <a:solidFill>
                  <a:schemeClr val="bg1"/>
                </a:solidFill>
              </a:rPr>
              <a:t>是能进行</a:t>
            </a:r>
            <a:r>
              <a:rPr lang="zh-CN" altLang="en-US" sz="1400" b="1" dirty="0">
                <a:solidFill>
                  <a:srgbClr val="FFC000"/>
                </a:solidFill>
              </a:rPr>
              <a:t>数据库设计</a:t>
            </a:r>
            <a:r>
              <a:rPr lang="zh-CN" altLang="en-US" sz="1400" dirty="0">
                <a:solidFill>
                  <a:schemeClr val="bg1"/>
                </a:solidFill>
              </a:rPr>
              <a:t>的强大的软件，是一款开发人员常用的数据库建模工具。使用它可以分别从</a:t>
            </a:r>
            <a:r>
              <a:rPr lang="zh-CN" altLang="en-US" sz="1400" b="1" dirty="0">
                <a:solidFill>
                  <a:srgbClr val="FFC000"/>
                </a:solidFill>
              </a:rPr>
              <a:t>概念数据模型</a:t>
            </a:r>
            <a:r>
              <a:rPr lang="en-US" altLang="zh-CN" sz="1400" b="1" dirty="0">
                <a:solidFill>
                  <a:srgbClr val="FFC000"/>
                </a:solidFill>
              </a:rPr>
              <a:t>(Conceptual Data Model)</a:t>
            </a:r>
            <a:r>
              <a:rPr lang="zh-CN" altLang="en-US" sz="1400" b="1" dirty="0">
                <a:solidFill>
                  <a:srgbClr val="FFC000"/>
                </a:solidFill>
              </a:rPr>
              <a:t>和物理数据模型</a:t>
            </a:r>
            <a:r>
              <a:rPr lang="en-US" altLang="zh-CN" sz="1400" b="1" dirty="0">
                <a:solidFill>
                  <a:srgbClr val="FFC000"/>
                </a:solidFill>
              </a:rPr>
              <a:t>(Physical Data Model)</a:t>
            </a:r>
            <a:r>
              <a:rPr lang="zh-CN" altLang="en-US" sz="1400" b="1" dirty="0">
                <a:solidFill>
                  <a:srgbClr val="FFC000"/>
                </a:solidFill>
              </a:rPr>
              <a:t>两个层次对</a:t>
            </a:r>
            <a:r>
              <a:rPr lang="zh-CN" altLang="en-US" sz="1400" dirty="0">
                <a:solidFill>
                  <a:schemeClr val="bg1"/>
                </a:solidFill>
              </a:rPr>
              <a:t>数据库进行设计。在这里，概念数据模型描述的是独立于数据库管理系统</a:t>
            </a:r>
            <a:r>
              <a:rPr lang="en-US" altLang="zh-CN" sz="1400" dirty="0">
                <a:solidFill>
                  <a:schemeClr val="bg1"/>
                </a:solidFill>
              </a:rPr>
              <a:t>(DBMS)</a:t>
            </a:r>
            <a:r>
              <a:rPr lang="zh-CN" altLang="en-US" sz="1400" dirty="0">
                <a:solidFill>
                  <a:schemeClr val="bg1"/>
                </a:solidFill>
              </a:rPr>
              <a:t>的实体定义和实体关系定义；物理数据模型是在概念数据模型的基础上针对目标数据库管理系统的具体化。</a:t>
            </a:r>
            <a:br>
              <a:rPr lang="zh-CN" altLang="en-US" sz="1400" dirty="0">
                <a:solidFill>
                  <a:schemeClr val="bg1"/>
                </a:solidFill>
              </a:rPr>
            </a:br>
            <a:r>
              <a:rPr lang="en-US" altLang="zh-CN" sz="1400" b="1" dirty="0" err="1">
                <a:solidFill>
                  <a:srgbClr val="FFC000"/>
                </a:solidFill>
              </a:rPr>
              <a:t>PowerDesigner</a:t>
            </a:r>
            <a:r>
              <a:rPr lang="en-US" altLang="zh-CN" sz="1400" b="1" dirty="0">
                <a:solidFill>
                  <a:srgbClr val="FFC000"/>
                </a:solidFill>
              </a:rPr>
              <a:t> 6.0</a:t>
            </a:r>
            <a:r>
              <a:rPr lang="zh-CN" altLang="en-US" sz="1400" b="1" dirty="0">
                <a:solidFill>
                  <a:srgbClr val="FFC000"/>
                </a:solidFill>
              </a:rPr>
              <a:t>支持数据流图，</a:t>
            </a:r>
            <a:r>
              <a:rPr lang="en-US" altLang="zh-CN" sz="1400" b="1" dirty="0">
                <a:solidFill>
                  <a:srgbClr val="FFC000"/>
                </a:solidFill>
              </a:rPr>
              <a:t>8.0</a:t>
            </a:r>
            <a:r>
              <a:rPr lang="zh-CN" altLang="en-US" sz="1400" b="1" dirty="0">
                <a:solidFill>
                  <a:srgbClr val="FFC000"/>
                </a:solidFill>
              </a:rPr>
              <a:t>支持</a:t>
            </a:r>
            <a:r>
              <a:rPr lang="en-US" altLang="zh-CN" sz="1400" b="1" dirty="0">
                <a:solidFill>
                  <a:srgbClr val="FFC000"/>
                </a:solidFill>
              </a:rPr>
              <a:t>UML</a:t>
            </a:r>
            <a:r>
              <a:rPr lang="zh-CN" altLang="en-US" sz="1400" b="1" dirty="0">
                <a:solidFill>
                  <a:srgbClr val="FFC000"/>
                </a:solidFill>
              </a:rPr>
              <a:t> </a:t>
            </a:r>
            <a:r>
              <a:rPr lang="en-US" altLang="zh-CN" sz="1400" b="1" dirty="0" err="1">
                <a:solidFill>
                  <a:srgbClr val="FFC000"/>
                </a:solidFill>
              </a:rPr>
              <a:t>UseCase</a:t>
            </a:r>
            <a:r>
              <a:rPr lang="en-US" altLang="zh-CN" sz="1400" b="1" dirty="0">
                <a:solidFill>
                  <a:srgbClr val="FFC000"/>
                </a:solidFill>
              </a:rPr>
              <a:t>/sequence/class</a:t>
            </a:r>
            <a:r>
              <a:rPr lang="zh-CN" altLang="en-US" sz="1400" b="1" dirty="0">
                <a:solidFill>
                  <a:srgbClr val="FFC000"/>
                </a:solidFill>
              </a:rPr>
              <a:t>视图</a:t>
            </a:r>
            <a:r>
              <a:rPr lang="zh-CN" altLang="en-US" sz="1400" dirty="0">
                <a:solidFill>
                  <a:schemeClr val="bg1"/>
                </a:solidFill>
              </a:rPr>
              <a:t>。</a:t>
            </a:r>
            <a:endParaRPr lang="zh-CN" altLang="en-US" sz="1400" dirty="0">
              <a:solidFill>
                <a:schemeClr val="bg1"/>
              </a:solidFill>
              <a:latin typeface="华文细黑" pitchFamily="2" charset="-122"/>
              <a:ea typeface="华文细黑" pitchFamily="2" charset="-122"/>
              <a:cs typeface="华文黑体" pitchFamily="2" charset="-122"/>
            </a:endParaRPr>
          </a:p>
        </p:txBody>
      </p:sp>
      <p:pic>
        <p:nvPicPr>
          <p:cNvPr id="2" name="图片 1">
            <a:extLst>
              <a:ext uri="{FF2B5EF4-FFF2-40B4-BE49-F238E27FC236}">
                <a16:creationId xmlns:a16="http://schemas.microsoft.com/office/drawing/2014/main" id="{0D043DAE-288E-44F0-9F20-91D60C14A577}"/>
              </a:ext>
            </a:extLst>
          </p:cNvPr>
          <p:cNvPicPr>
            <a:picLocks noChangeAspect="1"/>
          </p:cNvPicPr>
          <p:nvPr/>
        </p:nvPicPr>
        <p:blipFill>
          <a:blip r:embed="rId3"/>
          <a:stretch>
            <a:fillRect/>
          </a:stretch>
        </p:blipFill>
        <p:spPr>
          <a:xfrm>
            <a:off x="5695993" y="1484784"/>
            <a:ext cx="5862154" cy="4396616"/>
          </a:xfrm>
          <a:prstGeom prst="rect">
            <a:avLst/>
          </a:prstGeom>
        </p:spPr>
      </p:pic>
    </p:spTree>
    <p:extLst>
      <p:ext uri="{BB962C8B-B14F-4D97-AF65-F5344CB8AC3E}">
        <p14:creationId xmlns:p14="http://schemas.microsoft.com/office/powerpoint/2010/main" val="400686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TextBox 8"/>
          <p:cNvSpPr txBox="1"/>
          <p:nvPr/>
        </p:nvSpPr>
        <p:spPr>
          <a:xfrm>
            <a:off x="10253077" y="1916832"/>
            <a:ext cx="1618996" cy="3539430"/>
          </a:xfrm>
          <a:prstGeom prst="rect">
            <a:avLst/>
          </a:prstGeom>
          <a:noFill/>
        </p:spPr>
        <p:txBody>
          <a:bodyPr wrap="square" rtlCol="0">
            <a:spAutoFit/>
          </a:bodyPr>
          <a:lstStyle/>
          <a:p>
            <a:r>
              <a:rPr lang="en-US" altLang="zh-CN" sz="2400" b="1" dirty="0" err="1">
                <a:solidFill>
                  <a:schemeClr val="bg1"/>
                </a:solidFill>
              </a:rPr>
              <a:t>StarUML</a:t>
            </a:r>
            <a:endParaRPr lang="en-US" altLang="zh-CN" sz="1000" dirty="0">
              <a:solidFill>
                <a:schemeClr val="bg1"/>
              </a:solidFill>
              <a:latin typeface="华文黑体" pitchFamily="2" charset="-122"/>
              <a:ea typeface="华文黑体" pitchFamily="2" charset="-122"/>
              <a:cs typeface="华文黑体" pitchFamily="2" charset="-122"/>
            </a:endParaRPr>
          </a:p>
          <a:p>
            <a:br>
              <a:rPr lang="zh-CN" altLang="en-US" dirty="0">
                <a:solidFill>
                  <a:schemeClr val="bg1"/>
                </a:solidFill>
              </a:rPr>
            </a:br>
            <a:r>
              <a:rPr lang="en-US" altLang="zh-CN" sz="1400" dirty="0" err="1">
                <a:solidFill>
                  <a:schemeClr val="bg1"/>
                </a:solidFill>
              </a:rPr>
              <a:t>StarUML</a:t>
            </a:r>
            <a:r>
              <a:rPr lang="en-US" altLang="zh-CN" sz="1400" dirty="0">
                <a:solidFill>
                  <a:schemeClr val="bg1"/>
                </a:solidFill>
              </a:rPr>
              <a:t>(</a:t>
            </a:r>
            <a:r>
              <a:rPr lang="zh-CN" altLang="en-US" sz="1400" dirty="0">
                <a:solidFill>
                  <a:schemeClr val="bg1"/>
                </a:solidFill>
              </a:rPr>
              <a:t>简称</a:t>
            </a:r>
            <a:r>
              <a:rPr lang="en-US" altLang="zh-CN" sz="1400" dirty="0">
                <a:solidFill>
                  <a:schemeClr val="bg1"/>
                </a:solidFill>
              </a:rPr>
              <a:t>SU)</a:t>
            </a:r>
            <a:r>
              <a:rPr lang="zh-CN" altLang="en-US" sz="1400" dirty="0">
                <a:solidFill>
                  <a:schemeClr val="bg1"/>
                </a:solidFill>
              </a:rPr>
              <a:t>，是一种创建</a:t>
            </a:r>
            <a:r>
              <a:rPr lang="en-US" altLang="zh-CN" sz="1400" dirty="0">
                <a:solidFill>
                  <a:schemeClr val="bg1"/>
                </a:solidFill>
              </a:rPr>
              <a:t>UML</a:t>
            </a:r>
            <a:r>
              <a:rPr lang="zh-CN" altLang="en-US" sz="1400" dirty="0">
                <a:solidFill>
                  <a:schemeClr val="bg1"/>
                </a:solidFill>
              </a:rPr>
              <a:t>类图，是一种生成类图和其他类型的统一建模语言</a:t>
            </a:r>
            <a:r>
              <a:rPr lang="en-US" altLang="zh-CN" sz="1400" dirty="0">
                <a:solidFill>
                  <a:schemeClr val="bg1"/>
                </a:solidFill>
              </a:rPr>
              <a:t>(UML)</a:t>
            </a:r>
            <a:r>
              <a:rPr lang="zh-CN" altLang="en-US" sz="1400" dirty="0">
                <a:solidFill>
                  <a:schemeClr val="bg1"/>
                </a:solidFill>
              </a:rPr>
              <a:t>图表的工具。</a:t>
            </a:r>
            <a:r>
              <a:rPr lang="en-US" altLang="zh-CN" sz="1400" dirty="0" err="1">
                <a:solidFill>
                  <a:schemeClr val="bg1"/>
                </a:solidFill>
              </a:rPr>
              <a:t>StarUML</a:t>
            </a:r>
            <a:r>
              <a:rPr lang="zh-CN" altLang="en-US" sz="1400" dirty="0">
                <a:solidFill>
                  <a:schemeClr val="bg1"/>
                </a:solidFill>
              </a:rPr>
              <a:t>是一个</a:t>
            </a:r>
            <a:r>
              <a:rPr lang="zh-CN" altLang="en-US" sz="1400" b="1" dirty="0">
                <a:solidFill>
                  <a:srgbClr val="FFC000"/>
                </a:solidFill>
              </a:rPr>
              <a:t>开源项目</a:t>
            </a:r>
            <a:r>
              <a:rPr lang="zh-CN" altLang="en-US" sz="1400" dirty="0">
                <a:solidFill>
                  <a:schemeClr val="bg1"/>
                </a:solidFill>
              </a:rPr>
              <a:t>之一发展快、灵活、可扩展性强。唯一不足之处，</a:t>
            </a:r>
            <a:r>
              <a:rPr lang="zh-CN" altLang="en-US" sz="1400" b="1" dirty="0">
                <a:solidFill>
                  <a:srgbClr val="FFC000"/>
                </a:solidFill>
              </a:rPr>
              <a:t>在反向工程时，只能生成类图，不能生成类之间的关系</a:t>
            </a:r>
            <a:r>
              <a:rPr lang="zh-CN" altLang="en-US" sz="1400" dirty="0">
                <a:solidFill>
                  <a:schemeClr val="bg1"/>
                </a:solidFill>
              </a:rPr>
              <a:t>。</a:t>
            </a:r>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pic>
        <p:nvPicPr>
          <p:cNvPr id="2" name="图片 1">
            <a:extLst>
              <a:ext uri="{FF2B5EF4-FFF2-40B4-BE49-F238E27FC236}">
                <a16:creationId xmlns:a16="http://schemas.microsoft.com/office/drawing/2014/main" id="{B0A2C8B6-2ED4-40E6-A787-3F15DBDD891D}"/>
              </a:ext>
            </a:extLst>
          </p:cNvPr>
          <p:cNvPicPr>
            <a:picLocks noChangeAspect="1"/>
          </p:cNvPicPr>
          <p:nvPr/>
        </p:nvPicPr>
        <p:blipFill>
          <a:blip r:embed="rId3"/>
          <a:stretch>
            <a:fillRect/>
          </a:stretch>
        </p:blipFill>
        <p:spPr>
          <a:xfrm>
            <a:off x="334566" y="1484784"/>
            <a:ext cx="9427256" cy="4482055"/>
          </a:xfrm>
          <a:prstGeom prst="rect">
            <a:avLst/>
          </a:prstGeom>
        </p:spPr>
      </p:pic>
    </p:spTree>
    <p:extLst>
      <p:ext uri="{BB962C8B-B14F-4D97-AF65-F5344CB8AC3E}">
        <p14:creationId xmlns:p14="http://schemas.microsoft.com/office/powerpoint/2010/main" val="296243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1" name="TextBox 20"/>
          <p:cNvSpPr txBox="1"/>
          <p:nvPr/>
        </p:nvSpPr>
        <p:spPr>
          <a:xfrm>
            <a:off x="190550" y="692696"/>
            <a:ext cx="2952328" cy="5355312"/>
          </a:xfrm>
          <a:prstGeom prst="rect">
            <a:avLst/>
          </a:prstGeom>
          <a:noFill/>
        </p:spPr>
        <p:txBody>
          <a:bodyPr wrap="square" rtlCol="0">
            <a:spAutoFit/>
          </a:bodyPr>
          <a:lstStyle/>
          <a:p>
            <a:r>
              <a:rPr lang="en-US" altLang="zh-CN" dirty="0">
                <a:solidFill>
                  <a:schemeClr val="bg1"/>
                </a:solidFill>
                <a:latin typeface="+mn-ea"/>
              </a:rPr>
              <a:t>UML</a:t>
            </a:r>
            <a:r>
              <a:rPr lang="zh-CN" altLang="en-US" dirty="0">
                <a:solidFill>
                  <a:schemeClr val="bg1"/>
                </a:solidFill>
                <a:latin typeface="+mn-ea"/>
              </a:rPr>
              <a:t>全称</a:t>
            </a:r>
            <a:r>
              <a:rPr lang="en-US" altLang="zh-CN" dirty="0">
                <a:solidFill>
                  <a:schemeClr val="bg1"/>
                </a:solidFill>
                <a:latin typeface="+mn-ea"/>
              </a:rPr>
              <a:t>Unified Modeling Language</a:t>
            </a:r>
            <a:r>
              <a:rPr lang="zh-CN" altLang="en-US" dirty="0">
                <a:solidFill>
                  <a:schemeClr val="bg1"/>
                </a:solidFill>
                <a:latin typeface="+mn-ea"/>
              </a:rPr>
              <a:t>（</a:t>
            </a:r>
            <a:r>
              <a:rPr lang="zh-CN" altLang="en-US" b="1" dirty="0">
                <a:solidFill>
                  <a:srgbClr val="FFC000"/>
                </a:solidFill>
                <a:latin typeface="+mn-ea"/>
              </a:rPr>
              <a:t>统一</a:t>
            </a:r>
            <a:r>
              <a:rPr lang="zh-CN" altLang="en-US" b="1" dirty="0">
                <a:solidFill>
                  <a:srgbClr val="FFC000"/>
                </a:solidFill>
                <a:latin typeface="+mn-ea"/>
                <a:hlinkClick r:id="rId3" action="ppaction://hlinksldjump"/>
              </a:rPr>
              <a:t>建模</a:t>
            </a:r>
            <a:r>
              <a:rPr lang="zh-CN" altLang="en-US" b="1" dirty="0">
                <a:solidFill>
                  <a:srgbClr val="FFC000"/>
                </a:solidFill>
                <a:latin typeface="+mn-ea"/>
              </a:rPr>
              <a:t>语言</a:t>
            </a:r>
            <a:r>
              <a:rPr lang="zh-CN" altLang="en-US" dirty="0">
                <a:solidFill>
                  <a:schemeClr val="bg1"/>
                </a:solidFill>
                <a:latin typeface="+mn-ea"/>
              </a:rPr>
              <a:t>），是一种用于对软件密集型系统的制品进行可视化、详述、构造和文档化的图形语言。</a:t>
            </a:r>
            <a:endParaRPr lang="en-US" altLang="zh-CN" dirty="0">
              <a:solidFill>
                <a:schemeClr val="bg1"/>
              </a:solidFill>
              <a:latin typeface="+mn-ea"/>
            </a:endParaRPr>
          </a:p>
          <a:p>
            <a:endParaRPr lang="en-US" altLang="zh-CN" dirty="0">
              <a:solidFill>
                <a:schemeClr val="bg1"/>
              </a:solidFill>
              <a:latin typeface="+mn-ea"/>
            </a:endParaRPr>
          </a:p>
          <a:p>
            <a:r>
              <a:rPr lang="en-US" altLang="zh-CN" dirty="0">
                <a:solidFill>
                  <a:schemeClr val="bg1"/>
                </a:solidFill>
                <a:latin typeface="+mn-ea"/>
              </a:rPr>
              <a:t>UML</a:t>
            </a:r>
            <a:r>
              <a:rPr lang="zh-CN" altLang="en-US" dirty="0">
                <a:solidFill>
                  <a:schemeClr val="bg1"/>
                </a:solidFill>
                <a:latin typeface="+mn-ea"/>
              </a:rPr>
              <a:t>给出了一种描绘系统的蓝图的标准方法，其中既包括概念性事物（如业务系统的功能和过程），也包括具体性事物（如特定语言的编程语言编写的类、数据库模式和可复用的软件构件）</a:t>
            </a:r>
            <a:endParaRPr lang="en-US" altLang="zh-CN" dirty="0">
              <a:solidFill>
                <a:schemeClr val="bg1"/>
              </a:solidFill>
              <a:latin typeface="+mn-ea"/>
            </a:endParaRPr>
          </a:p>
          <a:p>
            <a:endParaRPr lang="en-US" altLang="zh-CN" dirty="0">
              <a:solidFill>
                <a:schemeClr val="bg1"/>
              </a:solidFill>
              <a:latin typeface="+mn-ea"/>
            </a:endParaRPr>
          </a:p>
          <a:p>
            <a:r>
              <a:rPr lang="zh-CN" altLang="en-US" b="1" dirty="0">
                <a:solidFill>
                  <a:schemeClr val="bg1"/>
                </a:solidFill>
                <a:latin typeface="+mn-ea"/>
              </a:rPr>
              <a:t>强调</a:t>
            </a:r>
            <a:r>
              <a:rPr lang="zh-CN" altLang="en-US" dirty="0">
                <a:solidFill>
                  <a:schemeClr val="bg1"/>
                </a:solidFill>
                <a:latin typeface="+mn-ea"/>
              </a:rPr>
              <a:t>：</a:t>
            </a:r>
            <a:r>
              <a:rPr lang="en-US" altLang="zh-CN" dirty="0">
                <a:solidFill>
                  <a:schemeClr val="bg1"/>
                </a:solidFill>
                <a:latin typeface="+mn-ea"/>
              </a:rPr>
              <a:t>UML</a:t>
            </a:r>
            <a:r>
              <a:rPr lang="zh-CN" altLang="en-US" dirty="0">
                <a:solidFill>
                  <a:schemeClr val="bg1"/>
                </a:solidFill>
                <a:latin typeface="+mn-ea"/>
              </a:rPr>
              <a:t>不是一个程序设计语言（</a:t>
            </a:r>
            <a:r>
              <a:rPr lang="en-US" altLang="zh-CN" dirty="0">
                <a:solidFill>
                  <a:schemeClr val="bg1"/>
                </a:solidFill>
                <a:latin typeface="+mn-ea"/>
              </a:rPr>
              <a:t>C</a:t>
            </a:r>
            <a:r>
              <a:rPr lang="zh-CN" altLang="en-US" dirty="0">
                <a:solidFill>
                  <a:schemeClr val="bg1"/>
                </a:solidFill>
                <a:latin typeface="+mn-ea"/>
              </a:rPr>
              <a:t>语言、</a:t>
            </a:r>
            <a:r>
              <a:rPr lang="en-US" altLang="zh-CN" dirty="0">
                <a:solidFill>
                  <a:schemeClr val="bg1"/>
                </a:solidFill>
                <a:latin typeface="+mn-ea"/>
              </a:rPr>
              <a:t>Java</a:t>
            </a:r>
            <a:r>
              <a:rPr lang="zh-CN" altLang="en-US" dirty="0">
                <a:solidFill>
                  <a:schemeClr val="bg1"/>
                </a:solidFill>
                <a:latin typeface="+mn-ea"/>
              </a:rPr>
              <a:t>等），也不是一个形式化的语言</a:t>
            </a:r>
            <a:endParaRPr lang="en-US" altLang="zh-CN" dirty="0">
              <a:solidFill>
                <a:schemeClr val="bg1"/>
              </a:solidFill>
              <a:latin typeface="+mn-ea"/>
            </a:endParaRPr>
          </a:p>
          <a:p>
            <a:endParaRPr lang="en-US" altLang="zh-CN" dirty="0">
              <a:solidFill>
                <a:schemeClr val="bg1"/>
              </a:solidFill>
              <a:latin typeface="+mn-ea"/>
              <a:cs typeface="华文黑体" pitchFamily="2" charset="-122"/>
            </a:endParaRPr>
          </a:p>
          <a:p>
            <a:endParaRPr lang="zh-CN" altLang="en-US" dirty="0">
              <a:solidFill>
                <a:schemeClr val="bg1"/>
              </a:solidFill>
              <a:latin typeface="+mn-ea"/>
              <a:cs typeface="华文黑体" pitchFamily="2" charset="-122"/>
            </a:endParaRP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简介</a:t>
            </a:r>
          </a:p>
        </p:txBody>
      </p:sp>
      <p:graphicFrame>
        <p:nvGraphicFramePr>
          <p:cNvPr id="14" name="表格 13">
            <a:extLst>
              <a:ext uri="{FF2B5EF4-FFF2-40B4-BE49-F238E27FC236}">
                <a16:creationId xmlns:a16="http://schemas.microsoft.com/office/drawing/2014/main" id="{EC05DF3B-986E-4DC3-83FA-783BC94BBDD7}"/>
              </a:ext>
            </a:extLst>
          </p:cNvPr>
          <p:cNvGraphicFramePr>
            <a:graphicFrameLocks noGrp="1"/>
          </p:cNvGraphicFramePr>
          <p:nvPr>
            <p:extLst>
              <p:ext uri="{D42A27DB-BD31-4B8C-83A1-F6EECF244321}">
                <p14:modId xmlns:p14="http://schemas.microsoft.com/office/powerpoint/2010/main" val="1941621194"/>
              </p:ext>
            </p:extLst>
          </p:nvPr>
        </p:nvGraphicFramePr>
        <p:xfrm>
          <a:off x="3904685" y="1331404"/>
          <a:ext cx="8126942" cy="4195191"/>
        </p:xfrm>
        <a:graphic>
          <a:graphicData uri="http://schemas.openxmlformats.org/drawingml/2006/table">
            <a:tbl>
              <a:tblPr firstRow="1" bandRow="1">
                <a:tableStyleId>{5C22544A-7EE6-4342-B048-85BDC9FD1C3A}</a:tableStyleId>
              </a:tblPr>
              <a:tblGrid>
                <a:gridCol w="8126942">
                  <a:extLst>
                    <a:ext uri="{9D8B030D-6E8A-4147-A177-3AD203B41FA5}">
                      <a16:colId xmlns:a16="http://schemas.microsoft.com/office/drawing/2014/main" val="3816587319"/>
                    </a:ext>
                  </a:extLst>
                </a:gridCol>
              </a:tblGrid>
              <a:tr h="815516">
                <a:tc>
                  <a:txBody>
                    <a:bodyPr/>
                    <a:lstStyle/>
                    <a:p>
                      <a:pPr>
                        <a:lnSpc>
                          <a:spcPct val="120000"/>
                        </a:lnSpc>
                      </a:pPr>
                      <a:r>
                        <a:rPr lang="en-US" altLang="zh-CN" sz="1800" b="1" dirty="0" err="1">
                          <a:solidFill>
                            <a:schemeClr val="bg1"/>
                          </a:solidFill>
                          <a:sym typeface="+mn-ea"/>
                        </a:rPr>
                        <a:t>UML是一种用</a:t>
                      </a:r>
                      <a:r>
                        <a:rPr lang="zh-CN" altLang="en-US" sz="1800" b="1" dirty="0">
                          <a:solidFill>
                            <a:schemeClr val="bg1"/>
                          </a:solidFill>
                          <a:sym typeface="+mn-ea"/>
                        </a:rPr>
                        <a:t>于可视化</a:t>
                      </a:r>
                      <a:r>
                        <a:rPr lang="en-US" altLang="zh-CN" sz="1800" b="1" dirty="0" err="1">
                          <a:solidFill>
                            <a:schemeClr val="bg1"/>
                          </a:solidFill>
                          <a:sym typeface="+mn-ea"/>
                        </a:rPr>
                        <a:t>的语言</a:t>
                      </a:r>
                      <a:endParaRPr lang="en-US" altLang="zh-CN" sz="1800" b="1" dirty="0">
                        <a:solidFill>
                          <a:schemeClr val="bg1"/>
                        </a:solidFill>
                        <a:sym typeface="+mn-ea"/>
                      </a:endParaRPr>
                    </a:p>
                    <a:p>
                      <a:pPr>
                        <a:lnSpc>
                          <a:spcPct val="120000"/>
                        </a:lnSpc>
                      </a:pPr>
                      <a:r>
                        <a:rPr lang="zh-CN" altLang="en-US" sz="1800" dirty="0">
                          <a:solidFill>
                            <a:schemeClr val="bg1"/>
                          </a:solidFill>
                        </a:rPr>
                        <a:t>对有些事物用</a:t>
                      </a:r>
                      <a:r>
                        <a:rPr lang="zh-CN" altLang="en-US" sz="1800" b="1" dirty="0">
                          <a:solidFill>
                            <a:srgbClr val="FFC000"/>
                          </a:solidFill>
                        </a:rPr>
                        <a:t>文字建模</a:t>
                      </a:r>
                      <a:r>
                        <a:rPr lang="zh-CN" altLang="en-US" sz="1800" dirty="0">
                          <a:solidFill>
                            <a:schemeClr val="bg1"/>
                          </a:solidFill>
                        </a:rPr>
                        <a:t>，对有些事物用</a:t>
                      </a:r>
                      <a:r>
                        <a:rPr lang="zh-CN" altLang="en-US" sz="1800" b="1" dirty="0">
                          <a:solidFill>
                            <a:srgbClr val="FFC000"/>
                          </a:solidFill>
                        </a:rPr>
                        <a:t>图形建模</a:t>
                      </a:r>
                      <a:r>
                        <a:rPr lang="zh-CN" altLang="en-US" sz="1800" dirty="0">
                          <a:solidFill>
                            <a:schemeClr val="bg1"/>
                          </a:solidFill>
                        </a:rPr>
                        <a:t>，清晰的模型有利于交流</a:t>
                      </a:r>
                      <a:endParaRPr lang="en-US" altLang="zh-CN" sz="1800" dirty="0">
                        <a:solidFill>
                          <a:schemeClr val="bg1"/>
                        </a:solidFill>
                      </a:endParaRPr>
                    </a:p>
                    <a:p>
                      <a:pPr>
                        <a:lnSpc>
                          <a:spcPct val="120000"/>
                        </a:lnSpc>
                      </a:pPr>
                      <a:endParaRPr lang="zh-CN" altLang="en-US" sz="1800" dirty="0">
                        <a:solidFill>
                          <a:schemeClr val="bg1"/>
                        </a:solidFill>
                      </a:endParaRPr>
                    </a:p>
                  </a:txBody>
                  <a:tcPr/>
                </a:tc>
                <a:extLst>
                  <a:ext uri="{0D108BD9-81ED-4DB2-BD59-A6C34878D82A}">
                    <a16:rowId xmlns:a16="http://schemas.microsoft.com/office/drawing/2014/main" val="192468074"/>
                  </a:ext>
                </a:extLst>
              </a:tr>
              <a:tr h="815516">
                <a:tc>
                  <a:txBody>
                    <a:bodyPr/>
                    <a:lstStyle/>
                    <a:p>
                      <a:pPr>
                        <a:lnSpc>
                          <a:spcPct val="120000"/>
                        </a:lnSpc>
                      </a:pPr>
                      <a:r>
                        <a:rPr lang="en-US" altLang="zh-CN" sz="1800" b="1" dirty="0" err="1">
                          <a:solidFill>
                            <a:schemeClr val="bg1"/>
                          </a:solidFill>
                          <a:sym typeface="+mn-ea"/>
                        </a:rPr>
                        <a:t>UML是一种</a:t>
                      </a:r>
                      <a:r>
                        <a:rPr lang="zh-CN" altLang="en-US" sz="1800" b="1" dirty="0">
                          <a:solidFill>
                            <a:schemeClr val="bg1"/>
                          </a:solidFill>
                          <a:sym typeface="+mn-ea"/>
                        </a:rPr>
                        <a:t>可</a:t>
                      </a:r>
                      <a:r>
                        <a:rPr lang="en-US" altLang="zh-CN" sz="1800" b="1" dirty="0" err="1">
                          <a:solidFill>
                            <a:schemeClr val="bg1"/>
                          </a:solidFill>
                          <a:sym typeface="+mn-ea"/>
                        </a:rPr>
                        <a:t>用于</a:t>
                      </a:r>
                      <a:r>
                        <a:rPr lang="zh-CN" altLang="en-US" sz="1800" b="1" dirty="0">
                          <a:solidFill>
                            <a:schemeClr val="bg1"/>
                          </a:solidFill>
                          <a:sym typeface="+mn-ea"/>
                        </a:rPr>
                        <a:t>详细描述</a:t>
                      </a:r>
                      <a:r>
                        <a:rPr lang="en-US" altLang="zh-CN" sz="1800" b="1" dirty="0" err="1">
                          <a:solidFill>
                            <a:schemeClr val="bg1"/>
                          </a:solidFill>
                          <a:sym typeface="+mn-ea"/>
                        </a:rPr>
                        <a:t>的语言</a:t>
                      </a:r>
                      <a:endParaRPr lang="en-US" altLang="zh-CN" sz="1800" b="1" dirty="0">
                        <a:solidFill>
                          <a:schemeClr val="bg1"/>
                        </a:solidFill>
                        <a:sym typeface="+mn-ea"/>
                      </a:endParaRPr>
                    </a:p>
                    <a:p>
                      <a:pPr>
                        <a:lnSpc>
                          <a:spcPct val="120000"/>
                        </a:lnSpc>
                      </a:pPr>
                      <a:r>
                        <a:rPr lang="zh-CN" altLang="en-US" sz="1800" dirty="0">
                          <a:solidFill>
                            <a:schemeClr val="bg1"/>
                          </a:solidFill>
                        </a:rPr>
                        <a:t>所建的模型是</a:t>
                      </a:r>
                      <a:r>
                        <a:rPr lang="zh-CN" altLang="en-US" sz="1800" b="1" dirty="0">
                          <a:solidFill>
                            <a:srgbClr val="FFC000"/>
                          </a:solidFill>
                        </a:rPr>
                        <a:t>精确</a:t>
                      </a:r>
                      <a:r>
                        <a:rPr lang="zh-CN" altLang="en-US" sz="1800" dirty="0">
                          <a:solidFill>
                            <a:schemeClr val="bg1"/>
                          </a:solidFill>
                        </a:rPr>
                        <a:t>的、</a:t>
                      </a:r>
                      <a:r>
                        <a:rPr lang="zh-CN" altLang="en-US" sz="1800" b="1" dirty="0">
                          <a:solidFill>
                            <a:srgbClr val="FFC000"/>
                          </a:solidFill>
                        </a:rPr>
                        <a:t>无歧义</a:t>
                      </a:r>
                      <a:r>
                        <a:rPr lang="zh-CN" altLang="en-US" sz="1800" dirty="0">
                          <a:solidFill>
                            <a:schemeClr val="bg1"/>
                          </a:solidFill>
                        </a:rPr>
                        <a:t>的和</a:t>
                      </a:r>
                      <a:r>
                        <a:rPr lang="zh-CN" altLang="en-US" sz="1800" b="1" dirty="0">
                          <a:solidFill>
                            <a:srgbClr val="FFC000"/>
                          </a:solidFill>
                        </a:rPr>
                        <a:t>完整</a:t>
                      </a:r>
                      <a:r>
                        <a:rPr lang="zh-CN" altLang="en-US" sz="1800" dirty="0">
                          <a:solidFill>
                            <a:schemeClr val="bg1"/>
                          </a:solidFill>
                        </a:rPr>
                        <a:t>的</a:t>
                      </a:r>
                      <a:endParaRPr lang="en-US" altLang="zh-CN" sz="1800" dirty="0">
                        <a:solidFill>
                          <a:schemeClr val="bg1"/>
                        </a:solidFill>
                      </a:endParaRPr>
                    </a:p>
                    <a:p>
                      <a:pPr>
                        <a:lnSpc>
                          <a:spcPct val="120000"/>
                        </a:lnSpc>
                      </a:pPr>
                      <a:endParaRPr lang="zh-CN" altLang="en-US" sz="1800" dirty="0">
                        <a:solidFill>
                          <a:schemeClr val="bg1"/>
                        </a:solidFill>
                      </a:endParaRPr>
                    </a:p>
                  </a:txBody>
                  <a:tcPr>
                    <a:solidFill>
                      <a:schemeClr val="accent1">
                        <a:lumMod val="75000"/>
                      </a:schemeClr>
                    </a:solidFill>
                  </a:tcPr>
                </a:tc>
                <a:extLst>
                  <a:ext uri="{0D108BD9-81ED-4DB2-BD59-A6C34878D82A}">
                    <a16:rowId xmlns:a16="http://schemas.microsoft.com/office/drawing/2014/main" val="90643028"/>
                  </a:ext>
                </a:extLst>
              </a:tr>
              <a:tr h="801534">
                <a:tc>
                  <a:txBody>
                    <a:bodyPr/>
                    <a:lstStyle/>
                    <a:p>
                      <a:pPr>
                        <a:lnSpc>
                          <a:spcPct val="120000"/>
                        </a:lnSpc>
                      </a:pPr>
                      <a:r>
                        <a:rPr lang="en-US" altLang="zh-CN" sz="1800" b="1" dirty="0" err="1">
                          <a:solidFill>
                            <a:schemeClr val="bg1"/>
                          </a:solidFill>
                          <a:sym typeface="+mn-ea"/>
                        </a:rPr>
                        <a:t>UML是一种用于</a:t>
                      </a:r>
                      <a:r>
                        <a:rPr lang="zh-CN" altLang="en-US" sz="1800" b="1" dirty="0">
                          <a:solidFill>
                            <a:schemeClr val="bg1"/>
                          </a:solidFill>
                          <a:sym typeface="+mn-ea"/>
                        </a:rPr>
                        <a:t>构造</a:t>
                      </a:r>
                      <a:r>
                        <a:rPr lang="en-US" altLang="zh-CN" sz="1800" b="1" dirty="0" err="1">
                          <a:solidFill>
                            <a:schemeClr val="bg1"/>
                          </a:solidFill>
                          <a:sym typeface="+mn-ea"/>
                        </a:rPr>
                        <a:t>的语言</a:t>
                      </a:r>
                      <a:endParaRPr lang="en-US" altLang="zh-CN" sz="1800" b="1" dirty="0">
                        <a:solidFill>
                          <a:schemeClr val="bg1"/>
                        </a:solidFill>
                        <a:sym typeface="+mn-ea"/>
                      </a:endParaRPr>
                    </a:p>
                    <a:p>
                      <a:pPr>
                        <a:lnSpc>
                          <a:spcPct val="120000"/>
                        </a:lnSpc>
                      </a:pPr>
                      <a:r>
                        <a:rPr lang="zh-CN" altLang="en-US" sz="1800" dirty="0">
                          <a:solidFill>
                            <a:schemeClr val="bg1"/>
                          </a:solidFill>
                        </a:rPr>
                        <a:t>用</a:t>
                      </a:r>
                      <a:r>
                        <a:rPr lang="en-US" altLang="zh-CN" sz="1800" dirty="0">
                          <a:solidFill>
                            <a:schemeClr val="bg1"/>
                          </a:solidFill>
                        </a:rPr>
                        <a:t>UML</a:t>
                      </a:r>
                      <a:r>
                        <a:rPr lang="zh-CN" altLang="en-US" sz="1800" dirty="0">
                          <a:solidFill>
                            <a:schemeClr val="bg1"/>
                          </a:solidFill>
                        </a:rPr>
                        <a:t>描述的模型可与</a:t>
                      </a:r>
                      <a:r>
                        <a:rPr lang="zh-CN" altLang="en-US" sz="1800" b="1" dirty="0">
                          <a:solidFill>
                            <a:srgbClr val="FFC000"/>
                          </a:solidFill>
                        </a:rPr>
                        <a:t>各种编程语言</a:t>
                      </a:r>
                      <a:r>
                        <a:rPr lang="zh-CN" altLang="en-US" sz="1800" dirty="0">
                          <a:solidFill>
                            <a:schemeClr val="bg1"/>
                          </a:solidFill>
                        </a:rPr>
                        <a:t>直接相关联</a:t>
                      </a:r>
                      <a:endParaRPr lang="en-US" altLang="zh-CN" sz="1800" dirty="0">
                        <a:solidFill>
                          <a:schemeClr val="bg1"/>
                        </a:solidFill>
                      </a:endParaRPr>
                    </a:p>
                    <a:p>
                      <a:pPr>
                        <a:lnSpc>
                          <a:spcPct val="120000"/>
                        </a:lnSpc>
                      </a:pPr>
                      <a:endParaRPr lang="zh-CN" altLang="en-US" sz="1800" dirty="0">
                        <a:solidFill>
                          <a:schemeClr val="bg1"/>
                        </a:solidFill>
                      </a:endParaRPr>
                    </a:p>
                  </a:txBody>
                  <a:tcPr>
                    <a:solidFill>
                      <a:schemeClr val="tx2">
                        <a:lumMod val="75000"/>
                      </a:schemeClr>
                    </a:solidFill>
                  </a:tcPr>
                </a:tc>
                <a:extLst>
                  <a:ext uri="{0D108BD9-81ED-4DB2-BD59-A6C34878D82A}">
                    <a16:rowId xmlns:a16="http://schemas.microsoft.com/office/drawing/2014/main" val="650854962"/>
                  </a:ext>
                </a:extLst>
              </a:tr>
              <a:tr h="429755">
                <a:tc>
                  <a:txBody>
                    <a:bodyPr/>
                    <a:lstStyle/>
                    <a:p>
                      <a:pPr>
                        <a:lnSpc>
                          <a:spcPct val="120000"/>
                        </a:lnSpc>
                      </a:pPr>
                      <a:r>
                        <a:rPr lang="en-US" altLang="zh-CN" sz="1800" b="1" dirty="0" err="1">
                          <a:solidFill>
                            <a:schemeClr val="bg1"/>
                          </a:solidFill>
                          <a:sym typeface="+mn-ea"/>
                        </a:rPr>
                        <a:t>UML是一种用于</a:t>
                      </a:r>
                      <a:r>
                        <a:rPr lang="zh-CN" altLang="en-US" sz="1800" b="1" dirty="0">
                          <a:solidFill>
                            <a:schemeClr val="bg1"/>
                          </a:solidFill>
                          <a:sym typeface="+mn-ea"/>
                        </a:rPr>
                        <a:t>文档化</a:t>
                      </a:r>
                      <a:r>
                        <a:rPr lang="en-US" altLang="zh-CN" sz="1800" b="1" dirty="0" err="1">
                          <a:solidFill>
                            <a:schemeClr val="bg1"/>
                          </a:solidFill>
                          <a:sym typeface="+mn-ea"/>
                        </a:rPr>
                        <a:t>的语言</a:t>
                      </a:r>
                      <a:endParaRPr lang="en-US" altLang="zh-CN" sz="1800" b="1" dirty="0">
                        <a:solidFill>
                          <a:schemeClr val="bg1"/>
                        </a:solidFill>
                        <a:sym typeface="+mn-ea"/>
                      </a:endParaRPr>
                    </a:p>
                    <a:p>
                      <a:pPr>
                        <a:lnSpc>
                          <a:spcPct val="120000"/>
                        </a:lnSpc>
                      </a:pPr>
                      <a:r>
                        <a:rPr lang="zh-CN" altLang="en-US" sz="1800" dirty="0">
                          <a:solidFill>
                            <a:schemeClr val="bg1"/>
                          </a:solidFill>
                        </a:rPr>
                        <a:t>需求、体系结构、设计、源代码、项目计划、测试、原型、发布</a:t>
                      </a:r>
                    </a:p>
                    <a:p>
                      <a:endParaRPr lang="zh-CN" altLang="en-US" dirty="0"/>
                    </a:p>
                  </a:txBody>
                  <a:tcPr>
                    <a:solidFill>
                      <a:schemeClr val="tx2">
                        <a:lumMod val="50000"/>
                      </a:schemeClr>
                    </a:solidFill>
                  </a:tcPr>
                </a:tc>
                <a:extLst>
                  <a:ext uri="{0D108BD9-81ED-4DB2-BD59-A6C34878D82A}">
                    <a16:rowId xmlns:a16="http://schemas.microsoft.com/office/drawing/2014/main" val="2185079121"/>
                  </a:ext>
                </a:extLst>
              </a:tr>
            </a:tbl>
          </a:graphicData>
        </a:graphic>
      </p:graphicFrame>
    </p:spTree>
    <p:extLst>
      <p:ext uri="{BB962C8B-B14F-4D97-AF65-F5344CB8AC3E}">
        <p14:creationId xmlns:p14="http://schemas.microsoft.com/office/powerpoint/2010/main" val="393176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910630" y="1268760"/>
            <a:ext cx="4896544" cy="4616648"/>
          </a:xfrm>
          <a:prstGeom prst="rect">
            <a:avLst/>
          </a:prstGeom>
          <a:noFill/>
        </p:spPr>
        <p:txBody>
          <a:bodyPr wrap="square" rtlCol="0">
            <a:spAutoFit/>
          </a:bodyPr>
          <a:lstStyle/>
          <a:p>
            <a:r>
              <a:rPr lang="en-US" altLang="zh-CN" sz="2400" b="1" dirty="0">
                <a:solidFill>
                  <a:schemeClr val="bg1"/>
                </a:solidFill>
              </a:rPr>
              <a:t>Microsoft Office Visio</a:t>
            </a:r>
          </a:p>
          <a:p>
            <a:br>
              <a:rPr lang="en-US" altLang="zh-CN" dirty="0">
                <a:solidFill>
                  <a:schemeClr val="bg1"/>
                </a:solidFill>
              </a:rPr>
            </a:br>
            <a:br>
              <a:rPr lang="zh-CN" altLang="en-US" sz="1400" dirty="0">
                <a:solidFill>
                  <a:schemeClr val="bg1"/>
                </a:solidFill>
              </a:rPr>
            </a:br>
            <a:r>
              <a:rPr lang="en-US" altLang="zh-CN" sz="1400" dirty="0">
                <a:solidFill>
                  <a:schemeClr val="bg1"/>
                </a:solidFill>
              </a:rPr>
              <a:t>Office Visio </a:t>
            </a:r>
            <a:r>
              <a:rPr lang="zh-CN" altLang="en-US" sz="1400" dirty="0">
                <a:solidFill>
                  <a:schemeClr val="bg1"/>
                </a:solidFill>
              </a:rPr>
              <a:t>是</a:t>
            </a:r>
            <a:r>
              <a:rPr lang="en-US" altLang="zh-CN" sz="1400" dirty="0">
                <a:solidFill>
                  <a:schemeClr val="bg1"/>
                </a:solidFill>
              </a:rPr>
              <a:t>office</a:t>
            </a:r>
            <a:r>
              <a:rPr lang="zh-CN" altLang="en-US" sz="1400" dirty="0">
                <a:solidFill>
                  <a:schemeClr val="bg1"/>
                </a:solidFill>
              </a:rPr>
              <a:t>软件系列中的负责绘制流程图和示意图的软件，是一款便于</a:t>
            </a:r>
            <a:r>
              <a:rPr lang="en-US" altLang="zh-CN" sz="1400" dirty="0">
                <a:solidFill>
                  <a:schemeClr val="bg1"/>
                </a:solidFill>
              </a:rPr>
              <a:t>IT</a:t>
            </a:r>
            <a:r>
              <a:rPr lang="zh-CN" altLang="en-US" sz="1400" dirty="0">
                <a:solidFill>
                  <a:schemeClr val="bg1"/>
                </a:solidFill>
              </a:rPr>
              <a:t>和商务人员就复杂信息、系统和流程进行可视化处理、分析和交流的软件。使用具有专业外观的 </a:t>
            </a:r>
            <a:r>
              <a:rPr lang="en-US" altLang="zh-CN" sz="1400" dirty="0">
                <a:solidFill>
                  <a:schemeClr val="bg1"/>
                </a:solidFill>
              </a:rPr>
              <a:t>Office Visio </a:t>
            </a:r>
            <a:r>
              <a:rPr lang="zh-CN" altLang="en-US" sz="1400" dirty="0">
                <a:solidFill>
                  <a:schemeClr val="bg1"/>
                </a:solidFill>
              </a:rPr>
              <a:t>图表，可以促进对系统和流程的了解，深入了解复杂信息并利用这些知识做出更好的业务决策，可以提供了各种模板。</a:t>
            </a:r>
            <a:endParaRPr lang="en-US" altLang="zh-CN" sz="1400" dirty="0">
              <a:solidFill>
                <a:schemeClr val="bg1"/>
              </a:solidFill>
            </a:endParaRPr>
          </a:p>
          <a:p>
            <a:r>
              <a:rPr lang="en-US" altLang="zh-CN" sz="1400" dirty="0">
                <a:solidFill>
                  <a:schemeClr val="bg1"/>
                </a:solidFill>
              </a:rPr>
              <a:t>VISIO</a:t>
            </a:r>
            <a:r>
              <a:rPr lang="zh-CN" altLang="en-US" sz="1400" dirty="0">
                <a:solidFill>
                  <a:schemeClr val="bg1"/>
                </a:solidFill>
              </a:rPr>
              <a:t>原来仅仅是一种画图工具，能够用来描述各种图形（从电路图到房屋结构图），也是到</a:t>
            </a:r>
            <a:r>
              <a:rPr lang="en-US" altLang="zh-CN" sz="1400" b="1" dirty="0">
                <a:solidFill>
                  <a:srgbClr val="FFC000"/>
                </a:solidFill>
              </a:rPr>
              <a:t>VISIO2000</a:t>
            </a:r>
            <a:r>
              <a:rPr lang="zh-CN" altLang="en-US" sz="1400" dirty="0">
                <a:solidFill>
                  <a:schemeClr val="bg1"/>
                </a:solidFill>
              </a:rPr>
              <a:t>才开始引进软件分析设计功能到代码生成的全部功能，可以说是目前最能够用图形方式来表达各种商业图形用途的工具（对软件开发中的</a:t>
            </a:r>
            <a:r>
              <a:rPr lang="en-US" altLang="zh-CN" sz="1400" dirty="0">
                <a:solidFill>
                  <a:schemeClr val="bg1"/>
                </a:solidFill>
              </a:rPr>
              <a:t>UML</a:t>
            </a:r>
            <a:r>
              <a:rPr lang="zh-CN" altLang="en-US" sz="1400" dirty="0">
                <a:solidFill>
                  <a:schemeClr val="bg1"/>
                </a:solidFill>
              </a:rPr>
              <a:t>支持仅仅是其中很少的一部分）。它跟微软的</a:t>
            </a:r>
            <a:r>
              <a:rPr lang="en-US" altLang="zh-CN" sz="1400" dirty="0">
                <a:solidFill>
                  <a:schemeClr val="bg1"/>
                </a:solidFill>
              </a:rPr>
              <a:t>office</a:t>
            </a:r>
            <a:r>
              <a:rPr lang="zh-CN" altLang="en-US" sz="1400" dirty="0">
                <a:solidFill>
                  <a:schemeClr val="bg1"/>
                </a:solidFill>
              </a:rPr>
              <a:t>产品的能够很好兼容。能够把图形直接复制或者内嵌到</a:t>
            </a:r>
            <a:r>
              <a:rPr lang="en-US" altLang="zh-CN" sz="1400" dirty="0">
                <a:solidFill>
                  <a:schemeClr val="bg1"/>
                </a:solidFill>
              </a:rPr>
              <a:t>WORD</a:t>
            </a:r>
            <a:r>
              <a:rPr lang="zh-CN" altLang="en-US" sz="1400" dirty="0">
                <a:solidFill>
                  <a:schemeClr val="bg1"/>
                </a:solidFill>
              </a:rPr>
              <a:t>的文档中。但是对于代码的生成</a:t>
            </a:r>
            <a:r>
              <a:rPr lang="zh-CN" altLang="en-US" sz="1400" b="1" dirty="0">
                <a:solidFill>
                  <a:srgbClr val="FFC000"/>
                </a:solidFill>
              </a:rPr>
              <a:t>更多是支持微软的产品如</a:t>
            </a:r>
            <a:r>
              <a:rPr lang="en-US" altLang="zh-CN" sz="1400" b="1" dirty="0">
                <a:solidFill>
                  <a:srgbClr val="FFC000"/>
                </a:solidFill>
              </a:rPr>
              <a:t>VB</a:t>
            </a:r>
            <a:r>
              <a:rPr lang="zh-CN" altLang="en-US" sz="1400" b="1" dirty="0">
                <a:solidFill>
                  <a:srgbClr val="FFC000"/>
                </a:solidFill>
              </a:rPr>
              <a:t>，</a:t>
            </a:r>
            <a:r>
              <a:rPr lang="en-US" altLang="zh-CN" sz="1400" b="1" dirty="0">
                <a:solidFill>
                  <a:srgbClr val="FFC000"/>
                </a:solidFill>
              </a:rPr>
              <a:t>VC++</a:t>
            </a:r>
            <a:r>
              <a:rPr lang="zh-CN" altLang="en-US" sz="1400" b="1" dirty="0">
                <a:solidFill>
                  <a:srgbClr val="FFC000"/>
                </a:solidFill>
              </a:rPr>
              <a:t>，</a:t>
            </a:r>
            <a:r>
              <a:rPr lang="en-US" altLang="zh-CN" sz="1400" b="1" dirty="0">
                <a:solidFill>
                  <a:srgbClr val="FFC000"/>
                </a:solidFill>
              </a:rPr>
              <a:t>C#</a:t>
            </a:r>
            <a:r>
              <a:rPr lang="zh-CN" altLang="en-US" sz="1400" b="1" dirty="0">
                <a:solidFill>
                  <a:srgbClr val="FFC000"/>
                </a:solidFill>
              </a:rPr>
              <a:t>，</a:t>
            </a:r>
            <a:r>
              <a:rPr lang="en-US" altLang="zh-CN" sz="1400" b="1" dirty="0">
                <a:solidFill>
                  <a:srgbClr val="FFC000"/>
                </a:solidFill>
              </a:rPr>
              <a:t>MS SQL Server </a:t>
            </a:r>
            <a:r>
              <a:rPr lang="zh-CN" altLang="en-US" sz="1400" dirty="0">
                <a:solidFill>
                  <a:schemeClr val="bg1"/>
                </a:solidFill>
              </a:rPr>
              <a:t>等（这也是微软的传统），所以它可以说用于图形语义的描述比较方便，但是用于软件开发过程的</a:t>
            </a:r>
            <a:r>
              <a:rPr lang="zh-CN" altLang="en-US" sz="1400" b="1" dirty="0">
                <a:solidFill>
                  <a:srgbClr val="FFC000"/>
                </a:solidFill>
              </a:rPr>
              <a:t>迭代开发则有点牵强</a:t>
            </a:r>
            <a:r>
              <a:rPr lang="zh-CN" altLang="en-US" sz="1400" dirty="0">
                <a:solidFill>
                  <a:schemeClr val="bg1"/>
                </a:solidFill>
              </a:rPr>
              <a:t>。</a:t>
            </a:r>
            <a:endParaRPr lang="en-US" altLang="zh-CN" sz="1400" dirty="0">
              <a:solidFill>
                <a:schemeClr val="bg1"/>
              </a:solidFill>
            </a:endParaRPr>
          </a:p>
          <a:p>
            <a:endParaRPr lang="zh-CN" altLang="en-US" sz="1400" dirty="0">
              <a:solidFill>
                <a:schemeClr val="bg1"/>
              </a:solidFill>
              <a:latin typeface="华文细黑" pitchFamily="2" charset="-122"/>
              <a:ea typeface="华文细黑" pitchFamily="2" charset="-122"/>
              <a:cs typeface="华文黑体" pitchFamily="2" charset="-122"/>
            </a:endParaRPr>
          </a:p>
        </p:txBody>
      </p:sp>
      <p:pic>
        <p:nvPicPr>
          <p:cNvPr id="4" name="图片 3">
            <a:extLst>
              <a:ext uri="{FF2B5EF4-FFF2-40B4-BE49-F238E27FC236}">
                <a16:creationId xmlns:a16="http://schemas.microsoft.com/office/drawing/2014/main" id="{C1547B5A-043E-4EA9-826D-D8224447D0D0}"/>
              </a:ext>
            </a:extLst>
          </p:cNvPr>
          <p:cNvPicPr>
            <a:picLocks noChangeAspect="1"/>
          </p:cNvPicPr>
          <p:nvPr/>
        </p:nvPicPr>
        <p:blipFill>
          <a:blip r:embed="rId3"/>
          <a:stretch>
            <a:fillRect/>
          </a:stretch>
        </p:blipFill>
        <p:spPr>
          <a:xfrm>
            <a:off x="7319342" y="2060848"/>
            <a:ext cx="2438400" cy="2438400"/>
          </a:xfrm>
          <a:prstGeom prst="rect">
            <a:avLst/>
          </a:prstGeom>
        </p:spPr>
      </p:pic>
    </p:spTree>
    <p:extLst>
      <p:ext uri="{BB962C8B-B14F-4D97-AF65-F5344CB8AC3E}">
        <p14:creationId xmlns:p14="http://schemas.microsoft.com/office/powerpoint/2010/main" val="125178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604" b="7208"/>
          <a:stretch/>
        </p:blipFill>
        <p:spPr bwMode="auto">
          <a:xfrm>
            <a:off x="8477928" y="2147228"/>
            <a:ext cx="3089886" cy="3113330"/>
          </a:xfrm>
          <a:prstGeom prst="ellipse">
            <a:avLst/>
          </a:prstGeom>
          <a:ln w="28575" cap="rnd">
            <a:solidFill>
              <a:schemeClr val="bg1"/>
            </a:solidFill>
            <a:prstDash val="solid"/>
          </a:ln>
          <a:effectLst>
            <a:reflection blurRad="6350" stA="25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1702718" y="1268760"/>
            <a:ext cx="4104456" cy="536737"/>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a:t>Rational Rose </a:t>
            </a:r>
            <a:r>
              <a:rPr lang="zh-CN" altLang="en-US" sz="2000" b="1" dirty="0"/>
              <a:t>（</a:t>
            </a:r>
            <a:r>
              <a:rPr lang="en-US" altLang="zh-CN" sz="2000" b="1" dirty="0"/>
              <a:t>ROSE</a:t>
            </a:r>
            <a:r>
              <a:rPr lang="zh-CN" altLang="en-US" sz="2000" b="1" dirty="0"/>
              <a:t>）</a:t>
            </a:r>
            <a:endParaRPr lang="en-US" altLang="zh-CN" sz="2000" b="1" dirty="0"/>
          </a:p>
        </p:txBody>
      </p:sp>
      <p:sp>
        <p:nvSpPr>
          <p:cNvPr id="2" name="矩形 1"/>
          <p:cNvSpPr/>
          <p:nvPr/>
        </p:nvSpPr>
        <p:spPr>
          <a:xfrm>
            <a:off x="1702718" y="1886628"/>
            <a:ext cx="6048672" cy="1200329"/>
          </a:xfrm>
          <a:prstGeom prst="rect">
            <a:avLst/>
          </a:prstGeom>
        </p:spPr>
        <p:txBody>
          <a:bodyPr wrap="square">
            <a:spAutoFit/>
          </a:bodyPr>
          <a:lstStyle/>
          <a:p>
            <a:r>
              <a:rPr lang="zh-CN" altLang="en-US" dirty="0">
                <a:solidFill>
                  <a:schemeClr val="bg1"/>
                </a:solidFill>
              </a:rPr>
              <a:t>像</a:t>
            </a:r>
            <a:r>
              <a:rPr lang="en-US" altLang="zh-CN" dirty="0">
                <a:solidFill>
                  <a:schemeClr val="bg1"/>
                </a:solidFill>
              </a:rPr>
              <a:t>IBM</a:t>
            </a:r>
            <a:r>
              <a:rPr lang="zh-CN" altLang="en-US" dirty="0">
                <a:solidFill>
                  <a:schemeClr val="bg1"/>
                </a:solidFill>
              </a:rPr>
              <a:t>一贯的风格中规中矩，属于</a:t>
            </a:r>
            <a:r>
              <a:rPr lang="en-US" altLang="zh-CN" dirty="0">
                <a:solidFill>
                  <a:schemeClr val="bg1"/>
                </a:solidFill>
              </a:rPr>
              <a:t>JAVA</a:t>
            </a:r>
            <a:r>
              <a:rPr lang="zh-CN" altLang="en-US" dirty="0">
                <a:solidFill>
                  <a:schemeClr val="bg1"/>
                </a:solidFill>
              </a:rPr>
              <a:t>理论学派的。主要对</a:t>
            </a:r>
            <a:r>
              <a:rPr lang="en-US" altLang="zh-CN" dirty="0">
                <a:solidFill>
                  <a:schemeClr val="bg1"/>
                </a:solidFill>
              </a:rPr>
              <a:t>JAVA</a:t>
            </a:r>
            <a:r>
              <a:rPr lang="zh-CN" altLang="en-US" dirty="0">
                <a:solidFill>
                  <a:schemeClr val="bg1"/>
                </a:solidFill>
              </a:rPr>
              <a:t>，</a:t>
            </a:r>
            <a:r>
              <a:rPr lang="en-US" altLang="zh-CN" dirty="0">
                <a:solidFill>
                  <a:schemeClr val="bg1"/>
                </a:solidFill>
              </a:rPr>
              <a:t>C++</a:t>
            </a:r>
            <a:r>
              <a:rPr lang="zh-CN" altLang="en-US" dirty="0">
                <a:solidFill>
                  <a:schemeClr val="bg1"/>
                </a:solidFill>
              </a:rPr>
              <a:t>等系列支持较好，最佳的特色，比较通用，特别是用例图等。缺点就是</a:t>
            </a:r>
            <a:r>
              <a:rPr lang="en-US" altLang="zh-CN" dirty="0">
                <a:solidFill>
                  <a:schemeClr val="bg1"/>
                </a:solidFill>
              </a:rPr>
              <a:t>IBM</a:t>
            </a:r>
            <a:r>
              <a:rPr lang="zh-CN" altLang="en-US" dirty="0">
                <a:solidFill>
                  <a:schemeClr val="bg1"/>
                </a:solidFill>
              </a:rPr>
              <a:t>浓重，</a:t>
            </a:r>
            <a:r>
              <a:rPr lang="en-US" altLang="zh-CN" dirty="0">
                <a:solidFill>
                  <a:schemeClr val="bg1"/>
                </a:solidFill>
              </a:rPr>
              <a:t>JAVA</a:t>
            </a:r>
            <a:r>
              <a:rPr lang="zh-CN" altLang="en-US" dirty="0">
                <a:solidFill>
                  <a:schemeClr val="bg1"/>
                </a:solidFill>
              </a:rPr>
              <a:t>系列最多，其他语言例如</a:t>
            </a:r>
            <a:r>
              <a:rPr lang="en-US" altLang="zh-CN" dirty="0">
                <a:solidFill>
                  <a:schemeClr val="bg1"/>
                </a:solidFill>
              </a:rPr>
              <a:t>C#</a:t>
            </a:r>
            <a:r>
              <a:rPr lang="zh-CN" altLang="en-US" dirty="0">
                <a:solidFill>
                  <a:schemeClr val="bg1"/>
                </a:solidFill>
              </a:rPr>
              <a:t>，</a:t>
            </a:r>
            <a:r>
              <a:rPr lang="en-US" altLang="zh-CN" dirty="0">
                <a:solidFill>
                  <a:schemeClr val="bg1"/>
                </a:solidFill>
              </a:rPr>
              <a:t>Visual Basic.net</a:t>
            </a:r>
            <a:r>
              <a:rPr lang="zh-CN" altLang="en-US" dirty="0">
                <a:solidFill>
                  <a:schemeClr val="bg1"/>
                </a:solidFill>
              </a:rPr>
              <a:t>、</a:t>
            </a:r>
            <a:r>
              <a:rPr lang="en-US" altLang="zh-CN" dirty="0">
                <a:solidFill>
                  <a:schemeClr val="bg1"/>
                </a:solidFill>
              </a:rPr>
              <a:t>Delphi</a:t>
            </a:r>
            <a:r>
              <a:rPr lang="zh-CN" altLang="en-US" dirty="0">
                <a:solidFill>
                  <a:schemeClr val="bg1"/>
                </a:solidFill>
              </a:rPr>
              <a:t>支持都较差。</a:t>
            </a:r>
          </a:p>
        </p:txBody>
      </p:sp>
      <p:sp>
        <p:nvSpPr>
          <p:cNvPr id="11" name="矩形 10"/>
          <p:cNvSpPr/>
          <p:nvPr/>
        </p:nvSpPr>
        <p:spPr>
          <a:xfrm>
            <a:off x="1702718" y="3233067"/>
            <a:ext cx="4104456" cy="536737"/>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a:t>Microsoft Office Visio(VISIO)</a:t>
            </a:r>
          </a:p>
        </p:txBody>
      </p:sp>
      <p:sp>
        <p:nvSpPr>
          <p:cNvPr id="13" name="矩形 12"/>
          <p:cNvSpPr/>
          <p:nvPr/>
        </p:nvSpPr>
        <p:spPr>
          <a:xfrm>
            <a:off x="1702718" y="3922013"/>
            <a:ext cx="6048672" cy="1200329"/>
          </a:xfrm>
          <a:prstGeom prst="rect">
            <a:avLst/>
          </a:prstGeom>
        </p:spPr>
        <p:txBody>
          <a:bodyPr wrap="square">
            <a:spAutoFit/>
          </a:bodyPr>
          <a:lstStyle/>
          <a:p>
            <a:r>
              <a:rPr lang="zh-CN" altLang="en-US" dirty="0">
                <a:solidFill>
                  <a:schemeClr val="bg1"/>
                </a:solidFill>
              </a:rPr>
              <a:t>对于流程图、示意图等画图能力超强，</a:t>
            </a:r>
            <a:r>
              <a:rPr lang="en-US" altLang="zh-CN" dirty="0">
                <a:solidFill>
                  <a:schemeClr val="bg1"/>
                </a:solidFill>
              </a:rPr>
              <a:t>UML</a:t>
            </a:r>
            <a:r>
              <a:rPr lang="zh-CN" altLang="en-US" dirty="0">
                <a:solidFill>
                  <a:schemeClr val="bg1"/>
                </a:solidFill>
              </a:rPr>
              <a:t>和代码的支持方面只支持</a:t>
            </a:r>
            <a:r>
              <a:rPr lang="en-US" altLang="zh-CN" dirty="0">
                <a:solidFill>
                  <a:schemeClr val="bg1"/>
                </a:solidFill>
              </a:rPr>
              <a:t>VC++,VB</a:t>
            </a:r>
            <a:r>
              <a:rPr lang="zh-CN" altLang="en-US" dirty="0">
                <a:solidFill>
                  <a:schemeClr val="bg1"/>
                </a:solidFill>
              </a:rPr>
              <a:t>等其他也很差。画图好掌握是画图的必备工具。如果你是售前，更加适合。而且还可以画其他模型图，机械、过程、电路都行。</a:t>
            </a:r>
          </a:p>
        </p:txBody>
      </p:sp>
      <p:sp>
        <p:nvSpPr>
          <p:cNvPr id="15" name="矩形 14"/>
          <p:cNvSpPr/>
          <p:nvPr/>
        </p:nvSpPr>
        <p:spPr>
          <a:xfrm>
            <a:off x="1702718" y="5138506"/>
            <a:ext cx="4104456" cy="536737"/>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err="1"/>
              <a:t>PowerDesigner</a:t>
            </a:r>
            <a:r>
              <a:rPr lang="en-US" altLang="zh-CN" sz="2000" b="1" dirty="0"/>
              <a:t>(PD)</a:t>
            </a:r>
          </a:p>
        </p:txBody>
      </p:sp>
      <p:sp>
        <p:nvSpPr>
          <p:cNvPr id="16" name="矩形 15"/>
          <p:cNvSpPr/>
          <p:nvPr/>
        </p:nvSpPr>
        <p:spPr>
          <a:xfrm>
            <a:off x="1702719" y="5805264"/>
            <a:ext cx="5832648" cy="923330"/>
          </a:xfrm>
          <a:prstGeom prst="rect">
            <a:avLst/>
          </a:prstGeom>
        </p:spPr>
        <p:txBody>
          <a:bodyPr wrap="square">
            <a:spAutoFit/>
          </a:bodyPr>
          <a:lstStyle/>
          <a:p>
            <a:r>
              <a:rPr lang="zh-CN" altLang="en-US" dirty="0">
                <a:solidFill>
                  <a:schemeClr val="bg1"/>
                </a:solidFill>
              </a:rPr>
              <a:t>对数据库的支持超强，特别偏重于以数据库驱动的设计，导入导出都非常好，</a:t>
            </a:r>
            <a:r>
              <a:rPr lang="en-US" altLang="zh-CN" dirty="0">
                <a:solidFill>
                  <a:schemeClr val="bg1"/>
                </a:solidFill>
              </a:rPr>
              <a:t>UML</a:t>
            </a:r>
            <a:r>
              <a:rPr lang="zh-CN" altLang="en-US" dirty="0">
                <a:solidFill>
                  <a:schemeClr val="bg1"/>
                </a:solidFill>
              </a:rPr>
              <a:t>语言相对落后，但是代码支持广泛。支持</a:t>
            </a:r>
            <a:r>
              <a:rPr lang="en-US" altLang="zh-CN" dirty="0">
                <a:solidFill>
                  <a:schemeClr val="bg1"/>
                </a:solidFill>
              </a:rPr>
              <a:t>JAVA,C#</a:t>
            </a:r>
            <a:r>
              <a:rPr lang="zh-CN" altLang="en-US" dirty="0">
                <a:solidFill>
                  <a:schemeClr val="bg1"/>
                </a:solidFill>
              </a:rPr>
              <a:t>，</a:t>
            </a:r>
            <a:r>
              <a:rPr lang="en-US" altLang="zh-CN" dirty="0">
                <a:solidFill>
                  <a:schemeClr val="bg1"/>
                </a:solidFill>
              </a:rPr>
              <a:t>VB</a:t>
            </a:r>
            <a:r>
              <a:rPr lang="zh-CN" altLang="en-US" dirty="0">
                <a:solidFill>
                  <a:schemeClr val="bg1"/>
                </a:solidFill>
              </a:rPr>
              <a:t>等，其他语言不支持。</a:t>
            </a:r>
          </a:p>
        </p:txBody>
      </p:sp>
      <p:sp>
        <p:nvSpPr>
          <p:cNvPr id="17" name="圆角矩形 16"/>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9040868"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工具对比</a:t>
            </a:r>
          </a:p>
        </p:txBody>
      </p:sp>
    </p:spTree>
    <p:extLst>
      <p:ext uri="{BB962C8B-B14F-4D97-AF65-F5344CB8AC3E}">
        <p14:creationId xmlns:p14="http://schemas.microsoft.com/office/powerpoint/2010/main" val="667079584"/>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par>
                              <p:cTn id="11" fill="hold">
                                <p:stCondLst>
                                  <p:cond delay="300"/>
                                </p:stCondLst>
                                <p:childTnLst>
                                  <p:par>
                                    <p:cTn id="12" presetID="2" presetClass="entr" presetSubtype="2" fill="hold" nodeType="afterEffect" p14:presetBounceEnd="46000">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14:bounceEnd="46000">
                                          <p:cBhvr additive="base">
                                            <p:cTn id="14" dur="500" fill="hold"/>
                                            <p:tgtEl>
                                              <p:spTgt spid="4098"/>
                                            </p:tgtEl>
                                            <p:attrNameLst>
                                              <p:attrName>ppt_x</p:attrName>
                                            </p:attrNameLst>
                                          </p:cBhvr>
                                          <p:tavLst>
                                            <p:tav tm="0">
                                              <p:val>
                                                <p:strVal val="1+#ppt_w/2"/>
                                              </p:val>
                                            </p:tav>
                                            <p:tav tm="100000">
                                              <p:val>
                                                <p:strVal val="#ppt_x"/>
                                              </p:val>
                                            </p:tav>
                                          </p:tavLst>
                                        </p:anim>
                                        <p:anim calcmode="lin" valueType="num" p14:bounceEnd="46000">
                                          <p:cBhvr additive="base">
                                            <p:cTn id="15"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70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90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par>
                                    <p:cTn id="34" presetID="2" presetClass="entr" presetSubtype="8" fill="hold" grpId="0" nodeType="withEffect">
                                      <p:stCondLst>
                                        <p:cond delay="120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14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0-#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1" grpId="0" animBg="1"/>
          <p:bldP spid="13" grpId="0"/>
          <p:bldP spid="15" grpId="0" animBg="1"/>
          <p:bldP spid="16" grpId="0"/>
          <p:bldP spid="17" grpId="0" animBg="1"/>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par>
                              <p:cTn id="11" fill="hold">
                                <p:stCondLst>
                                  <p:cond delay="300"/>
                                </p:stCondLst>
                                <p:childTnLst>
                                  <p:par>
                                    <p:cTn id="12" presetID="2" presetClass="entr" presetSubtype="2" fill="hold" nodeType="after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additive="base">
                                            <p:cTn id="14" dur="500" fill="hold"/>
                                            <p:tgtEl>
                                              <p:spTgt spid="4098"/>
                                            </p:tgtEl>
                                            <p:attrNameLst>
                                              <p:attrName>ppt_x</p:attrName>
                                            </p:attrNameLst>
                                          </p:cBhvr>
                                          <p:tavLst>
                                            <p:tav tm="0">
                                              <p:val>
                                                <p:strVal val="1+#ppt_w/2"/>
                                              </p:val>
                                            </p:tav>
                                            <p:tav tm="100000">
                                              <p:val>
                                                <p:strVal val="#ppt_x"/>
                                              </p:val>
                                            </p:tav>
                                          </p:tavLst>
                                        </p:anim>
                                        <p:anim calcmode="lin" valueType="num">
                                          <p:cBhvr additive="base">
                                            <p:cTn id="15"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70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90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par>
                                    <p:cTn id="34" presetID="2" presetClass="entr" presetSubtype="8" fill="hold" grpId="0" nodeType="withEffect">
                                      <p:stCondLst>
                                        <p:cond delay="120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14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0-#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1" grpId="0" animBg="1"/>
          <p:bldP spid="13" grpId="0"/>
          <p:bldP spid="15" grpId="0" animBg="1"/>
          <p:bldP spid="16" grpId="0"/>
          <p:bldP spid="17" grpId="0" animBg="1"/>
          <p:bldP spid="18"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什么是</a:t>
              </a:r>
              <a:r>
                <a:rPr lang="en-US" altLang="zh-CN" sz="2800" dirty="0">
                  <a:latin typeface="华文黑体" pitchFamily="2" charset="-122"/>
                  <a:ea typeface="华文黑体" pitchFamily="2" charset="-122"/>
                  <a:cs typeface="华文黑体" pitchFamily="2" charset="-122"/>
                </a:rPr>
                <a:t>UML</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发展史</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的构成</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常用工具</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sp>
        <p:nvSpPr>
          <p:cNvPr id="35" name="矩形 34"/>
          <p:cNvSpPr/>
          <p:nvPr/>
        </p:nvSpPr>
        <p:spPr>
          <a:xfrm>
            <a:off x="3621305" y="5236232"/>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sp>
        <p:nvSpPr>
          <p:cNvPr id="43" name="矩形 42"/>
          <p:cNvSpPr/>
          <p:nvPr/>
        </p:nvSpPr>
        <p:spPr>
          <a:xfrm>
            <a:off x="2584817" y="5236232"/>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5</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3" name="TextBox 32"/>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368637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24" grpId="0" animBg="1"/>
      <p:bldP spid="25"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问题一</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369332"/>
          </a:xfrm>
          <a:prstGeom prst="rect">
            <a:avLst/>
          </a:prstGeom>
          <a:noFill/>
        </p:spPr>
        <p:txBody>
          <a:bodyPr wrap="square" rtlCol="0">
            <a:spAutoFit/>
          </a:bodyPr>
          <a:lstStyle/>
          <a:p>
            <a:r>
              <a:rPr lang="en-US" altLang="zh-CN" b="1" dirty="0">
                <a:solidFill>
                  <a:srgbClr val="FFC000"/>
                </a:solidFill>
                <a:latin typeface="华文细黑" pitchFamily="2" charset="-122"/>
                <a:ea typeface="华文细黑" pitchFamily="2" charset="-122"/>
                <a:cs typeface="华文黑体" pitchFamily="2" charset="-122"/>
              </a:rPr>
              <a:t>UML</a:t>
            </a:r>
            <a:r>
              <a:rPr lang="zh-CN" altLang="en-US" b="1" dirty="0">
                <a:solidFill>
                  <a:srgbClr val="FFC000"/>
                </a:solidFill>
                <a:latin typeface="华文细黑" pitchFamily="2" charset="-122"/>
                <a:ea typeface="华文细黑" pitchFamily="2" charset="-122"/>
                <a:cs typeface="华文黑体" pitchFamily="2" charset="-122"/>
              </a:rPr>
              <a:t>有哪几种关系？</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46734" y="4633267"/>
            <a:ext cx="4176464" cy="369332"/>
          </a:xfrm>
          <a:prstGeom prst="rect">
            <a:avLst/>
          </a:prstGeom>
          <a:noFill/>
        </p:spPr>
        <p:txBody>
          <a:bodyPr wrap="square" rtlCol="0">
            <a:spAutoFit/>
          </a:bodyPr>
          <a:lstStyle/>
          <a:p>
            <a:r>
              <a:rPr lang="zh-CN" altLang="en-US" b="1" dirty="0">
                <a:solidFill>
                  <a:srgbClr val="FFC000"/>
                </a:solidFill>
                <a:latin typeface="华文细黑" pitchFamily="2" charset="-122"/>
                <a:ea typeface="华文细黑" pitchFamily="2" charset="-122"/>
                <a:cs typeface="华文黑体" pitchFamily="2" charset="-122"/>
              </a:rPr>
              <a:t>依赖、关联、泛化、实现</a:t>
            </a: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4"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问题一</a:t>
            </a:r>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问题二</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369332"/>
          </a:xfrm>
          <a:prstGeom prst="rect">
            <a:avLst/>
          </a:prstGeom>
          <a:noFill/>
        </p:spPr>
        <p:txBody>
          <a:bodyPr wrap="square" rtlCol="0">
            <a:spAutoFit/>
          </a:bodyPr>
          <a:lstStyle/>
          <a:p>
            <a:r>
              <a:rPr lang="en-US" altLang="zh-CN" b="1" dirty="0">
                <a:solidFill>
                  <a:srgbClr val="FFC000"/>
                </a:solidFill>
                <a:latin typeface="华文细黑" pitchFamily="2" charset="-122"/>
                <a:ea typeface="华文细黑" pitchFamily="2" charset="-122"/>
                <a:cs typeface="华文黑体" pitchFamily="2" charset="-122"/>
              </a:rPr>
              <a:t>UML</a:t>
            </a:r>
            <a:r>
              <a:rPr lang="zh-CN" altLang="en-US" b="1" dirty="0">
                <a:solidFill>
                  <a:srgbClr val="FFC000"/>
                </a:solidFill>
                <a:latin typeface="华文细黑" pitchFamily="2" charset="-122"/>
                <a:ea typeface="华文细黑" pitchFamily="2" charset="-122"/>
                <a:cs typeface="华文黑体" pitchFamily="2" charset="-122"/>
              </a:rPr>
              <a:t>有哪些图属于静态类型？</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46734" y="4633267"/>
            <a:ext cx="4176464" cy="369332"/>
          </a:xfrm>
          <a:prstGeom prst="rect">
            <a:avLst/>
          </a:prstGeom>
          <a:noFill/>
        </p:spPr>
        <p:txBody>
          <a:bodyPr wrap="square" rtlCol="0">
            <a:spAutoFit/>
          </a:bodyPr>
          <a:lstStyle/>
          <a:p>
            <a:r>
              <a:rPr lang="zh-CN" altLang="en-US" b="1" dirty="0">
                <a:solidFill>
                  <a:srgbClr val="FFC000"/>
                </a:solidFill>
              </a:rPr>
              <a:t>类图、组合结构图、对象图和包图</a:t>
            </a:r>
            <a:endParaRPr lang="en-US" altLang="zh-CN" b="1" dirty="0">
              <a:solidFill>
                <a:srgbClr val="FFC000"/>
              </a:solidFill>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5"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问题二</a:t>
            </a:r>
          </a:p>
        </p:txBody>
      </p:sp>
    </p:spTree>
    <p:extLst>
      <p:ext uri="{BB962C8B-B14F-4D97-AF65-F5344CB8AC3E}">
        <p14:creationId xmlns:p14="http://schemas.microsoft.com/office/powerpoint/2010/main" val="11032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问题三</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646331"/>
          </a:xfrm>
          <a:prstGeom prst="rect">
            <a:avLst/>
          </a:prstGeom>
          <a:noFill/>
        </p:spPr>
        <p:txBody>
          <a:bodyPr wrap="square" rtlCol="0">
            <a:spAutoFit/>
          </a:bodyPr>
          <a:lstStyle/>
          <a:p>
            <a:r>
              <a:rPr lang="en-US" altLang="zh-CN" b="1" dirty="0">
                <a:solidFill>
                  <a:srgbClr val="FFC000"/>
                </a:solidFill>
                <a:latin typeface="华文细黑" pitchFamily="2" charset="-122"/>
                <a:ea typeface="华文细黑" pitchFamily="2" charset="-122"/>
                <a:cs typeface="华文黑体" pitchFamily="2" charset="-122"/>
              </a:rPr>
              <a:t>UML</a:t>
            </a:r>
            <a:r>
              <a:rPr lang="zh-CN" altLang="en-US" b="1" dirty="0">
                <a:solidFill>
                  <a:srgbClr val="FFC000"/>
                </a:solidFill>
                <a:latin typeface="华文细黑" pitchFamily="2" charset="-122"/>
                <a:ea typeface="华文细黑" pitchFamily="2" charset="-122"/>
                <a:cs typeface="华文黑体" pitchFamily="2" charset="-122"/>
              </a:rPr>
              <a:t>那种常用工具具有强大的正向和逆向工程能力？</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46734" y="4633267"/>
            <a:ext cx="4176464" cy="369332"/>
          </a:xfrm>
          <a:prstGeom prst="rect">
            <a:avLst/>
          </a:prstGeom>
          <a:noFill/>
        </p:spPr>
        <p:txBody>
          <a:bodyPr wrap="square" rtlCol="0">
            <a:spAutoFit/>
          </a:bodyPr>
          <a:lstStyle/>
          <a:p>
            <a:r>
              <a:rPr lang="en-US" altLang="zh-CN" b="1" dirty="0">
                <a:solidFill>
                  <a:srgbClr val="FFC000"/>
                </a:solidFill>
              </a:rPr>
              <a:t>Rational Rose</a:t>
            </a:r>
            <a:endParaRPr lang="en-US" altLang="zh-CN" sz="800" dirty="0">
              <a:solidFill>
                <a:srgbClr val="FFC000"/>
              </a:solidFill>
              <a:latin typeface="华文黑体" pitchFamily="2" charset="-122"/>
              <a:ea typeface="华文黑体" pitchFamily="2" charset="-122"/>
              <a:cs typeface="华文黑体" pitchFamily="2" charset="-122"/>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4"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问题三</a:t>
            </a:r>
          </a:p>
        </p:txBody>
      </p:sp>
    </p:spTree>
    <p:extLst>
      <p:ext uri="{BB962C8B-B14F-4D97-AF65-F5344CB8AC3E}">
        <p14:creationId xmlns:p14="http://schemas.microsoft.com/office/powerpoint/2010/main" val="347986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anim calcmode="lin" valueType="num">
                                      <p:cBhvr additive="base">
                                        <p:cTn id="2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圆角矩形 3"/>
          <p:cNvSpPr/>
          <p:nvPr/>
        </p:nvSpPr>
        <p:spPr>
          <a:xfrm>
            <a:off x="2308187" y="1556792"/>
            <a:ext cx="6732748"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9172531" y="1731199"/>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2308187" y="1556792"/>
            <a:ext cx="1683187"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912143" y="1412776"/>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1</a:t>
            </a:r>
            <a:endParaRPr lang="zh-CN" altLang="en-US" dirty="0">
              <a:solidFill>
                <a:schemeClr val="tx1"/>
              </a:solidFill>
              <a:latin typeface="华文细黑" pitchFamily="2" charset="-122"/>
              <a:ea typeface="华文细黑" pitchFamily="2" charset="-122"/>
            </a:endParaRPr>
          </a:p>
        </p:txBody>
      </p:sp>
      <p:sp>
        <p:nvSpPr>
          <p:cNvPr id="21" name="圆角矩形 20"/>
          <p:cNvSpPr/>
          <p:nvPr/>
        </p:nvSpPr>
        <p:spPr>
          <a:xfrm>
            <a:off x="2308187" y="2492896"/>
            <a:ext cx="6732747"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5400000">
            <a:off x="9172531" y="2667303"/>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308187" y="2492896"/>
            <a:ext cx="3366374"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912143" y="2348880"/>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2</a:t>
            </a:r>
            <a:endParaRPr lang="zh-CN" altLang="en-US" dirty="0">
              <a:solidFill>
                <a:schemeClr val="tx1"/>
              </a:solidFill>
              <a:latin typeface="华文细黑" pitchFamily="2" charset="-122"/>
              <a:ea typeface="华文细黑" pitchFamily="2" charset="-122"/>
            </a:endParaRPr>
          </a:p>
        </p:txBody>
      </p:sp>
      <p:sp>
        <p:nvSpPr>
          <p:cNvPr id="27" name="圆角矩形 26"/>
          <p:cNvSpPr/>
          <p:nvPr/>
        </p:nvSpPr>
        <p:spPr>
          <a:xfrm>
            <a:off x="2308187" y="3429000"/>
            <a:ext cx="7112592"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9172531" y="3603407"/>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2308187" y="3429000"/>
            <a:ext cx="5076564"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12143" y="3284984"/>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3</a:t>
            </a:r>
            <a:endParaRPr lang="zh-CN" altLang="en-US" dirty="0">
              <a:solidFill>
                <a:schemeClr val="tx1"/>
              </a:solidFill>
              <a:latin typeface="华文细黑" pitchFamily="2" charset="-122"/>
              <a:ea typeface="华文细黑" pitchFamily="2" charset="-122"/>
            </a:endParaRPr>
          </a:p>
        </p:txBody>
      </p:sp>
      <p:sp>
        <p:nvSpPr>
          <p:cNvPr id="32" name="圆角矩形 31"/>
          <p:cNvSpPr/>
          <p:nvPr/>
        </p:nvSpPr>
        <p:spPr>
          <a:xfrm>
            <a:off x="2308187" y="4365104"/>
            <a:ext cx="6732748"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5400000">
            <a:off x="9172531" y="4539511"/>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2308186" y="4365104"/>
            <a:ext cx="7712641"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912143" y="4221088"/>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4</a:t>
            </a:r>
            <a:endParaRPr lang="zh-CN" altLang="en-US" dirty="0">
              <a:solidFill>
                <a:schemeClr val="tx1"/>
              </a:solidFill>
              <a:latin typeface="华文细黑" pitchFamily="2" charset="-122"/>
              <a:ea typeface="华文细黑" pitchFamily="2" charset="-122"/>
            </a:endParaRPr>
          </a:p>
        </p:txBody>
      </p:sp>
      <p:sp>
        <p:nvSpPr>
          <p:cNvPr id="40" name="TextBox 39"/>
          <p:cNvSpPr txBox="1"/>
          <p:nvPr/>
        </p:nvSpPr>
        <p:spPr>
          <a:xfrm>
            <a:off x="2859474" y="4463242"/>
            <a:ext cx="8448959" cy="523220"/>
          </a:xfrm>
          <a:prstGeom prst="rect">
            <a:avLst/>
          </a:prstGeom>
          <a:noFill/>
        </p:spPr>
        <p:txBody>
          <a:bodyPr wrap="square" rtlCol="0">
            <a:spAutoFit/>
          </a:bodyPr>
          <a:lstStyle/>
          <a:p>
            <a:r>
              <a:rPr lang="en-US" altLang="zh-CN" sz="1400" b="1" dirty="0">
                <a:solidFill>
                  <a:schemeClr val="bg1"/>
                </a:solidFill>
              </a:rPr>
              <a:t>UML</a:t>
            </a:r>
            <a:r>
              <a:rPr lang="zh-CN" altLang="en-US" sz="1400" b="1" dirty="0">
                <a:solidFill>
                  <a:schemeClr val="bg1"/>
                </a:solidFill>
              </a:rPr>
              <a:t>中的规则和公共机制</a:t>
            </a:r>
            <a:r>
              <a:rPr lang="en-US" altLang="zh-CN" sz="1400" b="1" dirty="0">
                <a:solidFill>
                  <a:schemeClr val="bg1"/>
                </a:solidFill>
              </a:rPr>
              <a:t>- http://blog.csdn.net/gnd15732625435/article/details/50750663</a:t>
            </a:r>
            <a:endParaRPr lang="zh-CN" altLang="en-US" sz="1400" dirty="0">
              <a:solidFill>
                <a:schemeClr val="bg1"/>
              </a:solidFill>
            </a:endParaRPr>
          </a:p>
          <a:p>
            <a:endParaRPr lang="zh-CN" altLang="en-US" sz="1400" dirty="0">
              <a:solidFill>
                <a:schemeClr val="bg1"/>
              </a:solidFill>
              <a:latin typeface="华文细黑" pitchFamily="2" charset="-122"/>
              <a:ea typeface="华文细黑" pitchFamily="2" charset="-122"/>
              <a:cs typeface="华文黑体" pitchFamily="2" charset="-122"/>
            </a:endParaRPr>
          </a:p>
        </p:txBody>
      </p:sp>
      <p:cxnSp>
        <p:nvCxnSpPr>
          <p:cNvPr id="42" name="直接连接符 41"/>
          <p:cNvCxnSpPr/>
          <p:nvPr/>
        </p:nvCxnSpPr>
        <p:spPr>
          <a:xfrm>
            <a:off x="1774726" y="5877272"/>
            <a:ext cx="824610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9420779" y="260648"/>
            <a:ext cx="162095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参考文献</a:t>
            </a:r>
          </a:p>
        </p:txBody>
      </p:sp>
      <p:sp>
        <p:nvSpPr>
          <p:cNvPr id="45" name="TextBox 39">
            <a:extLst>
              <a:ext uri="{FF2B5EF4-FFF2-40B4-BE49-F238E27FC236}">
                <a16:creationId xmlns:a16="http://schemas.microsoft.com/office/drawing/2014/main" id="{4A319A65-CE56-4E3F-A0F6-827CCB31017B}"/>
              </a:ext>
            </a:extLst>
          </p:cNvPr>
          <p:cNvSpPr txBox="1"/>
          <p:nvPr/>
        </p:nvSpPr>
        <p:spPr>
          <a:xfrm>
            <a:off x="2859474" y="1661755"/>
            <a:ext cx="6336704" cy="307777"/>
          </a:xfrm>
          <a:prstGeom prst="rect">
            <a:avLst/>
          </a:prstGeom>
          <a:noFill/>
        </p:spPr>
        <p:txBody>
          <a:bodyPr wrap="square" rtlCol="0">
            <a:spAutoFit/>
          </a:bodyPr>
          <a:lstStyle/>
          <a:p>
            <a:pPr lvl="0">
              <a:spcBef>
                <a:spcPct val="0"/>
              </a:spcBef>
            </a:pPr>
            <a:r>
              <a:rPr lang="en-US" altLang="zh-CN" sz="1400" b="1" dirty="0">
                <a:solidFill>
                  <a:schemeClr val="bg1"/>
                </a:solidFill>
              </a:rPr>
              <a:t>UML</a:t>
            </a:r>
            <a:r>
              <a:rPr lang="zh-CN" altLang="en-US" sz="1400" b="1" dirty="0">
                <a:solidFill>
                  <a:schemeClr val="bg1"/>
                </a:solidFill>
              </a:rPr>
              <a:t>用户指南（第</a:t>
            </a:r>
            <a:r>
              <a:rPr lang="en-US" altLang="zh-CN" sz="1400" b="1" dirty="0">
                <a:solidFill>
                  <a:schemeClr val="bg1"/>
                </a:solidFill>
              </a:rPr>
              <a:t>2</a:t>
            </a:r>
            <a:r>
              <a:rPr lang="zh-CN" altLang="en-US" sz="1400" b="1" dirty="0">
                <a:solidFill>
                  <a:schemeClr val="bg1"/>
                </a:solidFill>
              </a:rPr>
              <a:t>版</a:t>
            </a:r>
            <a:r>
              <a:rPr lang="en-US" altLang="zh-CN" sz="1400" b="1" dirty="0">
                <a:solidFill>
                  <a:schemeClr val="bg1"/>
                </a:solidFill>
              </a:rPr>
              <a:t>·</a:t>
            </a:r>
            <a:r>
              <a:rPr lang="zh-CN" altLang="en-US" sz="1400" b="1" dirty="0">
                <a:solidFill>
                  <a:schemeClr val="bg1"/>
                </a:solidFill>
              </a:rPr>
              <a:t>修订版）</a:t>
            </a:r>
            <a:r>
              <a:rPr lang="en-US" altLang="zh-CN" sz="1400" b="1" dirty="0">
                <a:solidFill>
                  <a:schemeClr val="bg1"/>
                </a:solidFill>
              </a:rPr>
              <a:t>【</a:t>
            </a:r>
            <a:r>
              <a:rPr lang="zh-CN" altLang="en-US" sz="1400" b="1" dirty="0">
                <a:solidFill>
                  <a:schemeClr val="bg1"/>
                </a:solidFill>
              </a:rPr>
              <a:t>美</a:t>
            </a:r>
            <a:r>
              <a:rPr lang="en-US" altLang="zh-CN" sz="1400" b="1" dirty="0">
                <a:solidFill>
                  <a:schemeClr val="bg1"/>
                </a:solidFill>
              </a:rPr>
              <a:t>】Grady </a:t>
            </a:r>
            <a:r>
              <a:rPr lang="en-US" altLang="zh-CN" sz="1400" b="1" dirty="0" err="1">
                <a:solidFill>
                  <a:schemeClr val="bg1"/>
                </a:solidFill>
              </a:rPr>
              <a:t>booch</a:t>
            </a:r>
            <a:r>
              <a:rPr lang="en-US" altLang="zh-CN" sz="1400" b="1" dirty="0">
                <a:solidFill>
                  <a:schemeClr val="bg1"/>
                </a:solidFill>
              </a:rPr>
              <a:t>   </a:t>
            </a:r>
            <a:r>
              <a:rPr lang="zh-CN" altLang="en-US" sz="1400" b="1" dirty="0">
                <a:solidFill>
                  <a:schemeClr val="bg1"/>
                </a:solidFill>
              </a:rPr>
              <a:t>等著  人民邮电出版社</a:t>
            </a:r>
          </a:p>
        </p:txBody>
      </p:sp>
      <p:sp>
        <p:nvSpPr>
          <p:cNvPr id="46" name="TextBox 39">
            <a:extLst>
              <a:ext uri="{FF2B5EF4-FFF2-40B4-BE49-F238E27FC236}">
                <a16:creationId xmlns:a16="http://schemas.microsoft.com/office/drawing/2014/main" id="{16CD2D00-CBAB-4D02-BFB7-517E973AC110}"/>
              </a:ext>
            </a:extLst>
          </p:cNvPr>
          <p:cNvSpPr txBox="1"/>
          <p:nvPr/>
        </p:nvSpPr>
        <p:spPr>
          <a:xfrm>
            <a:off x="2844336" y="2596553"/>
            <a:ext cx="8448959" cy="523220"/>
          </a:xfrm>
          <a:prstGeom prst="rect">
            <a:avLst/>
          </a:prstGeom>
          <a:noFill/>
        </p:spPr>
        <p:txBody>
          <a:bodyPr wrap="square" rtlCol="0">
            <a:spAutoFit/>
          </a:bodyPr>
          <a:lstStyle/>
          <a:p>
            <a:r>
              <a:rPr lang="en-US" altLang="zh-CN" sz="1400" b="1" dirty="0">
                <a:solidFill>
                  <a:schemeClr val="bg1"/>
                </a:solidFill>
              </a:rPr>
              <a:t>UML2</a:t>
            </a:r>
            <a:r>
              <a:rPr lang="zh-CN" altLang="en-US" sz="1400" b="1" dirty="0">
                <a:solidFill>
                  <a:schemeClr val="bg1"/>
                </a:solidFill>
              </a:rPr>
              <a:t>基础、建模与设计教程    杨弘平 等 编著   清华大学出版社</a:t>
            </a:r>
          </a:p>
          <a:p>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47" name="TextBox 39">
            <a:extLst>
              <a:ext uri="{FF2B5EF4-FFF2-40B4-BE49-F238E27FC236}">
                <a16:creationId xmlns:a16="http://schemas.microsoft.com/office/drawing/2014/main" id="{33E8442E-42DF-47A4-A991-5741BD743094}"/>
              </a:ext>
            </a:extLst>
          </p:cNvPr>
          <p:cNvSpPr txBox="1"/>
          <p:nvPr/>
        </p:nvSpPr>
        <p:spPr>
          <a:xfrm>
            <a:off x="2844335" y="3520132"/>
            <a:ext cx="8448959" cy="307777"/>
          </a:xfrm>
          <a:prstGeom prst="rect">
            <a:avLst/>
          </a:prstGeom>
          <a:noFill/>
        </p:spPr>
        <p:txBody>
          <a:bodyPr wrap="square" rtlCol="0">
            <a:spAutoFit/>
          </a:bodyPr>
          <a:lstStyle/>
          <a:p>
            <a:pPr lvl="0">
              <a:spcBef>
                <a:spcPct val="0"/>
              </a:spcBef>
            </a:pPr>
            <a:r>
              <a:rPr lang="zh-CN" altLang="en-US" sz="1400" b="1" dirty="0">
                <a:solidFill>
                  <a:schemeClr val="bg1"/>
                </a:solidFill>
              </a:rPr>
              <a:t>UML9中框图图例说明-http://trufun.net</a:t>
            </a:r>
            <a:endParaRPr lang="en-US" altLang="zh-CN" sz="1400" b="1" dirty="0">
              <a:solidFill>
                <a:schemeClr val="bg1"/>
              </a:solidFill>
            </a:endParaRPr>
          </a:p>
        </p:txBody>
      </p:sp>
    </p:spTree>
    <p:extLst>
      <p:ext uri="{BB962C8B-B14F-4D97-AF65-F5344CB8AC3E}">
        <p14:creationId xmlns:p14="http://schemas.microsoft.com/office/powerpoint/2010/main" val="10903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3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300"/>
                                        <p:tgtEl>
                                          <p:spTgt spid="44"/>
                                        </p:tgtEl>
                                      </p:cBhvr>
                                    </p:animEffect>
                                  </p:childTnLst>
                                </p:cTn>
                              </p:par>
                            </p:childTnLst>
                          </p:cTn>
                        </p:par>
                        <p:par>
                          <p:cTn id="11" fill="hold">
                            <p:stCondLst>
                              <p:cond delay="300"/>
                            </p:stCondLst>
                            <p:childTnLst>
                              <p:par>
                                <p:cTn id="12" presetID="53"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Effect transition="in" filter="fade">
                                      <p:cBhvr>
                                        <p:cTn id="31" dur="500"/>
                                        <p:tgtEl>
                                          <p:spTgt spid="38"/>
                                        </p:tgtEl>
                                      </p:cBhvr>
                                    </p:animEffect>
                                  </p:childTnLst>
                                </p:cTn>
                              </p:par>
                            </p:childTnLst>
                          </p:cTn>
                        </p:par>
                        <p:par>
                          <p:cTn id="32" fill="hold">
                            <p:stCondLst>
                              <p:cond delay="8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par>
                          <p:cTn id="45" fill="hold">
                            <p:stCondLst>
                              <p:cond delay="13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1800"/>
                            </p:stCondLst>
                            <p:childTnLst>
                              <p:par>
                                <p:cTn id="50" presetID="2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par>
                          <p:cTn id="53" fill="hold">
                            <p:stCondLst>
                              <p:cond delay="2300"/>
                            </p:stCondLst>
                            <p:childTnLst>
                              <p:par>
                                <p:cTn id="54" presetID="22" presetClass="entr" presetSubtype="8"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childTnLst>
                          </p:cTn>
                        </p:par>
                        <p:par>
                          <p:cTn id="57" fill="hold">
                            <p:stCondLst>
                              <p:cond delay="2800"/>
                            </p:stCondLst>
                            <p:childTnLst>
                              <p:par>
                                <p:cTn id="58" presetID="22" presetClass="entr" presetSubtype="8"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childTnLst>
                          </p:cTn>
                        </p:par>
                        <p:par>
                          <p:cTn id="61" fill="hold">
                            <p:stCondLst>
                              <p:cond delay="3300"/>
                            </p:stCondLst>
                            <p:childTnLst>
                              <p:par>
                                <p:cTn id="62" presetID="2" presetClass="entr" presetSubtype="4"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500" fill="hold"/>
                                        <p:tgtEl>
                                          <p:spTgt spid="6"/>
                                        </p:tgtEl>
                                        <p:attrNameLst>
                                          <p:attrName>ppt_x</p:attrName>
                                        </p:attrNameLst>
                                      </p:cBhvr>
                                      <p:tavLst>
                                        <p:tav tm="0">
                                          <p:val>
                                            <p:strVal val="#ppt_x"/>
                                          </p:val>
                                        </p:tav>
                                        <p:tav tm="100000">
                                          <p:val>
                                            <p:strVal val="#ppt_x"/>
                                          </p:val>
                                        </p:tav>
                                      </p:tavLst>
                                    </p:anim>
                                    <p:anim calcmode="lin" valueType="num">
                                      <p:cBhvr additive="base">
                                        <p:cTn id="65" dur="500" fill="hold"/>
                                        <p:tgtEl>
                                          <p:spTgt spid="6"/>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 calcmode="lin" valueType="num">
                                      <p:cBhvr additive="base">
                                        <p:cTn id="76" dur="500" fill="hold"/>
                                        <p:tgtEl>
                                          <p:spTgt spid="33"/>
                                        </p:tgtEl>
                                        <p:attrNameLst>
                                          <p:attrName>ppt_x</p:attrName>
                                        </p:attrNameLst>
                                      </p:cBhvr>
                                      <p:tavLst>
                                        <p:tav tm="0">
                                          <p:val>
                                            <p:strVal val="#ppt_x"/>
                                          </p:val>
                                        </p:tav>
                                        <p:tav tm="100000">
                                          <p:val>
                                            <p:strVal val="#ppt_x"/>
                                          </p:val>
                                        </p:tav>
                                      </p:tavLst>
                                    </p:anim>
                                    <p:anim calcmode="lin" valueType="num">
                                      <p:cBhvr additive="base">
                                        <p:cTn id="77" dur="500" fill="hold"/>
                                        <p:tgtEl>
                                          <p:spTgt spid="33"/>
                                        </p:tgtEl>
                                        <p:attrNameLst>
                                          <p:attrName>ppt_y</p:attrName>
                                        </p:attrNameLst>
                                      </p:cBhvr>
                                      <p:tavLst>
                                        <p:tav tm="0">
                                          <p:val>
                                            <p:strVal val="1+#ppt_h/2"/>
                                          </p:val>
                                        </p:tav>
                                        <p:tav tm="100000">
                                          <p:val>
                                            <p:strVal val="#ppt_y"/>
                                          </p:val>
                                        </p:tav>
                                      </p:tavLst>
                                    </p:anim>
                                  </p:childTnLst>
                                </p:cTn>
                              </p:par>
                              <p:par>
                                <p:cTn id="78" presetID="10"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3800"/>
                            </p:stCondLst>
                            <p:childTnLst>
                              <p:par>
                                <p:cTn id="82" presetID="42" presetClass="entr" presetSubtype="0"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1000"/>
                                        <p:tgtEl>
                                          <p:spTgt spid="40"/>
                                        </p:tgtEl>
                                      </p:cBhvr>
                                    </p:animEffect>
                                    <p:anim calcmode="lin" valueType="num">
                                      <p:cBhvr>
                                        <p:cTn id="85" dur="1000" fill="hold"/>
                                        <p:tgtEl>
                                          <p:spTgt spid="40"/>
                                        </p:tgtEl>
                                        <p:attrNameLst>
                                          <p:attrName>ppt_x</p:attrName>
                                        </p:attrNameLst>
                                      </p:cBhvr>
                                      <p:tavLst>
                                        <p:tav tm="0">
                                          <p:val>
                                            <p:strVal val="#ppt_x"/>
                                          </p:val>
                                        </p:tav>
                                        <p:tav tm="100000">
                                          <p:val>
                                            <p:strVal val="#ppt_x"/>
                                          </p:val>
                                        </p:tav>
                                      </p:tavLst>
                                    </p:anim>
                                    <p:anim calcmode="lin" valueType="num">
                                      <p:cBhvr>
                                        <p:cTn id="86" dur="1000" fill="hold"/>
                                        <p:tgtEl>
                                          <p:spTgt spid="40"/>
                                        </p:tgtEl>
                                        <p:attrNameLst>
                                          <p:attrName>ppt_y</p:attrName>
                                        </p:attrNameLst>
                                      </p:cBhvr>
                                      <p:tavLst>
                                        <p:tav tm="0">
                                          <p:val>
                                            <p:strVal val="#ppt_y+.1"/>
                                          </p:val>
                                        </p:tav>
                                        <p:tav tm="100000">
                                          <p:val>
                                            <p:strVal val="#ppt_y"/>
                                          </p:val>
                                        </p:tav>
                                      </p:tavLst>
                                    </p:anim>
                                  </p:childTnLst>
                                </p:cTn>
                              </p:par>
                            </p:childTnLst>
                          </p:cTn>
                        </p:par>
                        <p:par>
                          <p:cTn id="87" fill="hold">
                            <p:stCondLst>
                              <p:cond delay="4800"/>
                            </p:stCondLst>
                            <p:childTnLst>
                              <p:par>
                                <p:cTn id="88" presetID="42" presetClass="entr" presetSubtype="0" fill="hold" grpId="0"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1000"/>
                                        <p:tgtEl>
                                          <p:spTgt spid="45"/>
                                        </p:tgtEl>
                                      </p:cBhvr>
                                    </p:animEffect>
                                    <p:anim calcmode="lin" valueType="num">
                                      <p:cBhvr>
                                        <p:cTn id="91" dur="1000" fill="hold"/>
                                        <p:tgtEl>
                                          <p:spTgt spid="45"/>
                                        </p:tgtEl>
                                        <p:attrNameLst>
                                          <p:attrName>ppt_x</p:attrName>
                                        </p:attrNameLst>
                                      </p:cBhvr>
                                      <p:tavLst>
                                        <p:tav tm="0">
                                          <p:val>
                                            <p:strVal val="#ppt_x"/>
                                          </p:val>
                                        </p:tav>
                                        <p:tav tm="100000">
                                          <p:val>
                                            <p:strVal val="#ppt_x"/>
                                          </p:val>
                                        </p:tav>
                                      </p:tavLst>
                                    </p:anim>
                                    <p:anim calcmode="lin" valueType="num">
                                      <p:cBhvr>
                                        <p:cTn id="92" dur="1000" fill="hold"/>
                                        <p:tgtEl>
                                          <p:spTgt spid="45"/>
                                        </p:tgtEl>
                                        <p:attrNameLst>
                                          <p:attrName>ppt_y</p:attrName>
                                        </p:attrNameLst>
                                      </p:cBhvr>
                                      <p:tavLst>
                                        <p:tav tm="0">
                                          <p:val>
                                            <p:strVal val="#ppt_y+.1"/>
                                          </p:val>
                                        </p:tav>
                                        <p:tav tm="100000">
                                          <p:val>
                                            <p:strVal val="#ppt_y"/>
                                          </p:val>
                                        </p:tav>
                                      </p:tavLst>
                                    </p:anim>
                                  </p:childTnLst>
                                </p:cTn>
                              </p:par>
                            </p:childTnLst>
                          </p:cTn>
                        </p:par>
                        <p:par>
                          <p:cTn id="93" fill="hold">
                            <p:stCondLst>
                              <p:cond delay="5800"/>
                            </p:stCondLst>
                            <p:childTnLst>
                              <p:par>
                                <p:cTn id="94" presetID="42"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1000"/>
                                        <p:tgtEl>
                                          <p:spTgt spid="46"/>
                                        </p:tgtEl>
                                      </p:cBhvr>
                                    </p:animEffect>
                                    <p:anim calcmode="lin" valueType="num">
                                      <p:cBhvr>
                                        <p:cTn id="97" dur="1000" fill="hold"/>
                                        <p:tgtEl>
                                          <p:spTgt spid="46"/>
                                        </p:tgtEl>
                                        <p:attrNameLst>
                                          <p:attrName>ppt_x</p:attrName>
                                        </p:attrNameLst>
                                      </p:cBhvr>
                                      <p:tavLst>
                                        <p:tav tm="0">
                                          <p:val>
                                            <p:strVal val="#ppt_x"/>
                                          </p:val>
                                        </p:tav>
                                        <p:tav tm="100000">
                                          <p:val>
                                            <p:strVal val="#ppt_x"/>
                                          </p:val>
                                        </p:tav>
                                      </p:tavLst>
                                    </p:anim>
                                    <p:anim calcmode="lin" valueType="num">
                                      <p:cBhvr>
                                        <p:cTn id="98" dur="1000" fill="hold"/>
                                        <p:tgtEl>
                                          <p:spTgt spid="46"/>
                                        </p:tgtEl>
                                        <p:attrNameLst>
                                          <p:attrName>ppt_y</p:attrName>
                                        </p:attrNameLst>
                                      </p:cBhvr>
                                      <p:tavLst>
                                        <p:tav tm="0">
                                          <p:val>
                                            <p:strVal val="#ppt_y+.1"/>
                                          </p:val>
                                        </p:tav>
                                        <p:tav tm="100000">
                                          <p:val>
                                            <p:strVal val="#ppt_y"/>
                                          </p:val>
                                        </p:tav>
                                      </p:tavLst>
                                    </p:anim>
                                  </p:childTnLst>
                                </p:cTn>
                              </p:par>
                            </p:childTnLst>
                          </p:cTn>
                        </p:par>
                        <p:par>
                          <p:cTn id="99" fill="hold">
                            <p:stCondLst>
                              <p:cond delay="6800"/>
                            </p:stCondLst>
                            <p:childTnLst>
                              <p:par>
                                <p:cTn id="100" presetID="42" presetClass="entr" presetSubtype="0" fill="hold" grpId="0" nodeType="after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1000"/>
                                        <p:tgtEl>
                                          <p:spTgt spid="47"/>
                                        </p:tgtEl>
                                      </p:cBhvr>
                                    </p:animEffect>
                                    <p:anim calcmode="lin" valueType="num">
                                      <p:cBhvr>
                                        <p:cTn id="103" dur="1000" fill="hold"/>
                                        <p:tgtEl>
                                          <p:spTgt spid="47"/>
                                        </p:tgtEl>
                                        <p:attrNameLst>
                                          <p:attrName>ppt_x</p:attrName>
                                        </p:attrNameLst>
                                      </p:cBhvr>
                                      <p:tavLst>
                                        <p:tav tm="0">
                                          <p:val>
                                            <p:strVal val="#ppt_x"/>
                                          </p:val>
                                        </p:tav>
                                        <p:tav tm="100000">
                                          <p:val>
                                            <p:strVal val="#ppt_x"/>
                                          </p:val>
                                        </p:tav>
                                      </p:tavLst>
                                    </p:anim>
                                    <p:anim calcmode="lin" valueType="num">
                                      <p:cBhvr>
                                        <p:cTn id="10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0" grpId="0" animBg="1"/>
      <p:bldP spid="2" grpId="0" animBg="1"/>
      <p:bldP spid="21" grpId="0" animBg="1"/>
      <p:bldP spid="23" grpId="0" animBg="1"/>
      <p:bldP spid="24" grpId="0" animBg="1"/>
      <p:bldP spid="26" grpId="0" animBg="1"/>
      <p:bldP spid="27" grpId="0" animBg="1"/>
      <p:bldP spid="28" grpId="0" animBg="1"/>
      <p:bldP spid="29" grpId="0" animBg="1"/>
      <p:bldP spid="31" grpId="0" animBg="1"/>
      <p:bldP spid="32" grpId="0" animBg="1"/>
      <p:bldP spid="33" grpId="0" animBg="1"/>
      <p:bldP spid="36" grpId="0" animBg="1"/>
      <p:bldP spid="38" grpId="0" animBg="1"/>
      <p:bldP spid="40" grpId="0"/>
      <p:bldP spid="43" grpId="0" animBg="1"/>
      <p:bldP spid="44" grpId="0"/>
      <p:bldP spid="45" grpId="0"/>
      <p:bldP spid="46"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FE2F21-E34A-4B17-9DA2-E6C3FD74054D}"/>
              </a:ext>
            </a:extLst>
          </p:cNvPr>
          <p:cNvGrpSpPr/>
          <p:nvPr/>
        </p:nvGrpSpPr>
        <p:grpSpPr>
          <a:xfrm>
            <a:off x="3718942" y="1480650"/>
            <a:ext cx="4511031" cy="3896699"/>
            <a:chOff x="5663158" y="1700808"/>
            <a:chExt cx="6527255" cy="3896699"/>
          </a:xfrm>
        </p:grpSpPr>
        <p:sp>
          <p:nvSpPr>
            <p:cNvPr id="3" name="矩形 2">
              <a:extLst>
                <a:ext uri="{FF2B5EF4-FFF2-40B4-BE49-F238E27FC236}">
                  <a16:creationId xmlns:a16="http://schemas.microsoft.com/office/drawing/2014/main" id="{B35D5B87-362E-4FD1-B298-16A8200D041E}"/>
                </a:ext>
              </a:extLst>
            </p:cNvPr>
            <p:cNvSpPr/>
            <p:nvPr/>
          </p:nvSpPr>
          <p:spPr>
            <a:xfrm>
              <a:off x="5663158" y="1700808"/>
              <a:ext cx="6527255" cy="3764802"/>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487E12FD-1961-4B91-B136-649B6F9E7628}"/>
                </a:ext>
              </a:extLst>
            </p:cNvPr>
            <p:cNvSpPr/>
            <p:nvPr/>
          </p:nvSpPr>
          <p:spPr>
            <a:xfrm>
              <a:off x="5663158" y="5465610"/>
              <a:ext cx="6527255" cy="13189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圆角矩形 12">
            <a:extLst>
              <a:ext uri="{FF2B5EF4-FFF2-40B4-BE49-F238E27FC236}">
                <a16:creationId xmlns:a16="http://schemas.microsoft.com/office/drawing/2014/main" id="{98C4DB78-72E2-4CB4-8AAA-7B9460EF4AAD}"/>
              </a:ext>
            </a:extLst>
          </p:cNvPr>
          <p:cNvSpPr/>
          <p:nvPr/>
        </p:nvSpPr>
        <p:spPr>
          <a:xfrm>
            <a:off x="9047534" y="332656"/>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5">
            <a:extLst>
              <a:ext uri="{FF2B5EF4-FFF2-40B4-BE49-F238E27FC236}">
                <a16:creationId xmlns:a16="http://schemas.microsoft.com/office/drawing/2014/main" id="{BB4B0632-13A7-4663-9CBD-1DE65BB14B4A}"/>
              </a:ext>
            </a:extLst>
          </p:cNvPr>
          <p:cNvSpPr txBox="1"/>
          <p:nvPr/>
        </p:nvSpPr>
        <p:spPr>
          <a:xfrm>
            <a:off x="9573609" y="332656"/>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小组分工</a:t>
            </a:r>
          </a:p>
        </p:txBody>
      </p:sp>
      <p:sp>
        <p:nvSpPr>
          <p:cNvPr id="7" name="TextBox 8">
            <a:extLst>
              <a:ext uri="{FF2B5EF4-FFF2-40B4-BE49-F238E27FC236}">
                <a16:creationId xmlns:a16="http://schemas.microsoft.com/office/drawing/2014/main" id="{5F391EA9-68BD-4069-8C0B-AFFBC2C48E11}"/>
              </a:ext>
            </a:extLst>
          </p:cNvPr>
          <p:cNvSpPr txBox="1"/>
          <p:nvPr/>
        </p:nvSpPr>
        <p:spPr>
          <a:xfrm>
            <a:off x="4078982" y="2060848"/>
            <a:ext cx="4320480" cy="1938992"/>
          </a:xfrm>
          <a:prstGeom prst="rect">
            <a:avLst/>
          </a:prstGeom>
          <a:noFill/>
        </p:spPr>
        <p:txBody>
          <a:bodyPr wrap="square" rtlCol="0">
            <a:spAutoFit/>
          </a:bodyPr>
          <a:lstStyle/>
          <a:p>
            <a:pPr lvl="0">
              <a:spcBef>
                <a:spcPct val="0"/>
              </a:spcBef>
            </a:pPr>
            <a:r>
              <a:rPr lang="zh-CN" altLang="en-US" sz="2400" dirty="0">
                <a:solidFill>
                  <a:schemeClr val="bg1"/>
                </a:solidFill>
              </a:rPr>
              <a:t>刘晓倩</a:t>
            </a:r>
            <a:r>
              <a:rPr lang="en-US" altLang="zh-CN" sz="2400" dirty="0">
                <a:solidFill>
                  <a:schemeClr val="bg1"/>
                </a:solidFill>
              </a:rPr>
              <a:t>9.0——</a:t>
            </a:r>
            <a:r>
              <a:rPr lang="zh-CN" altLang="en-US" sz="2400" dirty="0">
                <a:solidFill>
                  <a:schemeClr val="bg1"/>
                </a:solidFill>
              </a:rPr>
              <a:t>制作</a:t>
            </a:r>
            <a:r>
              <a:rPr lang="en-US" altLang="zh-CN" sz="2400" dirty="0">
                <a:solidFill>
                  <a:schemeClr val="bg1"/>
                </a:solidFill>
              </a:rPr>
              <a:t>PPT</a:t>
            </a:r>
          </a:p>
          <a:p>
            <a:pPr lvl="0">
              <a:spcBef>
                <a:spcPct val="0"/>
              </a:spcBef>
            </a:pPr>
            <a:r>
              <a:rPr lang="zh-CN" altLang="en-US" sz="2400" dirty="0">
                <a:solidFill>
                  <a:schemeClr val="bg1"/>
                </a:solidFill>
              </a:rPr>
              <a:t>刘雨霏</a:t>
            </a:r>
            <a:r>
              <a:rPr lang="en-US" altLang="zh-CN" sz="2400" dirty="0">
                <a:solidFill>
                  <a:schemeClr val="bg1"/>
                </a:solidFill>
              </a:rPr>
              <a:t>8.8——PPT</a:t>
            </a:r>
            <a:r>
              <a:rPr lang="zh-CN" altLang="en-US" sz="2400" dirty="0">
                <a:solidFill>
                  <a:schemeClr val="bg1"/>
                </a:solidFill>
              </a:rPr>
              <a:t>审核修改</a:t>
            </a:r>
            <a:endParaRPr lang="en-US" altLang="zh-CN" sz="2400" dirty="0">
              <a:solidFill>
                <a:schemeClr val="bg1"/>
              </a:solidFill>
            </a:endParaRPr>
          </a:p>
          <a:p>
            <a:pPr lvl="0">
              <a:spcBef>
                <a:spcPct val="0"/>
              </a:spcBef>
            </a:pPr>
            <a:r>
              <a:rPr lang="zh-CN" altLang="en-US" sz="2400" dirty="0">
                <a:solidFill>
                  <a:schemeClr val="bg1"/>
                </a:solidFill>
              </a:rPr>
              <a:t>张光程</a:t>
            </a:r>
            <a:r>
              <a:rPr lang="en-US" altLang="zh-CN" sz="2400" dirty="0">
                <a:solidFill>
                  <a:schemeClr val="bg1"/>
                </a:solidFill>
              </a:rPr>
              <a:t>8.0——PPT</a:t>
            </a:r>
            <a:r>
              <a:rPr lang="zh-CN" altLang="en-US" sz="2400" dirty="0">
                <a:solidFill>
                  <a:schemeClr val="bg1"/>
                </a:solidFill>
              </a:rPr>
              <a:t>审核</a:t>
            </a:r>
            <a:endParaRPr lang="en-US" altLang="zh-CN" sz="2400" dirty="0">
              <a:solidFill>
                <a:schemeClr val="bg1"/>
              </a:solidFill>
            </a:endParaRPr>
          </a:p>
          <a:p>
            <a:pPr lvl="0">
              <a:spcBef>
                <a:spcPct val="0"/>
              </a:spcBef>
            </a:pPr>
            <a:r>
              <a:rPr lang="zh-CN" altLang="en-US" sz="2400" dirty="0">
                <a:solidFill>
                  <a:schemeClr val="bg1"/>
                </a:solidFill>
              </a:rPr>
              <a:t>胡方正</a:t>
            </a:r>
            <a:r>
              <a:rPr lang="en-US" altLang="zh-CN" sz="2400" dirty="0">
                <a:solidFill>
                  <a:schemeClr val="bg1"/>
                </a:solidFill>
              </a:rPr>
              <a:t>8.0——PPT</a:t>
            </a:r>
            <a:r>
              <a:rPr lang="zh-CN" altLang="en-US" sz="2400" dirty="0">
                <a:solidFill>
                  <a:schemeClr val="bg1"/>
                </a:solidFill>
              </a:rPr>
              <a:t>审核</a:t>
            </a:r>
            <a:endParaRPr lang="en-US" altLang="zh-CN" sz="2400" dirty="0">
              <a:solidFill>
                <a:schemeClr val="bg1"/>
              </a:solidFill>
            </a:endParaRPr>
          </a:p>
          <a:p>
            <a:pPr lvl="0">
              <a:spcBef>
                <a:spcPct val="0"/>
              </a:spcBef>
            </a:pPr>
            <a:r>
              <a:rPr lang="zh-CN" altLang="en-US" sz="2400" dirty="0">
                <a:solidFill>
                  <a:schemeClr val="bg1"/>
                </a:solidFill>
              </a:rPr>
              <a:t>杨智麟</a:t>
            </a:r>
            <a:r>
              <a:rPr lang="en-US" altLang="zh-CN" sz="2400" dirty="0">
                <a:solidFill>
                  <a:schemeClr val="bg1"/>
                </a:solidFill>
              </a:rPr>
              <a:t>8.0——PPT</a:t>
            </a:r>
            <a:r>
              <a:rPr lang="zh-CN" altLang="en-US" sz="2400" dirty="0">
                <a:solidFill>
                  <a:schemeClr val="bg1"/>
                </a:solidFill>
              </a:rPr>
              <a:t>审核</a:t>
            </a:r>
            <a:endParaRPr lang="zh-CN" altLang="en-US"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173954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00"/>
                                        <p:tgtEl>
                                          <p:spTgt spid="6"/>
                                        </p:tgtEl>
                                      </p:cBhvr>
                                    </p:animEffect>
                                  </p:childTnLst>
                                </p:cTn>
                              </p:par>
                            </p:childTnLst>
                          </p:cTn>
                        </p:par>
                        <p:par>
                          <p:cTn id="16" fill="hold">
                            <p:stCondLst>
                              <p:cond delay="8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65294" y="2348880"/>
            <a:ext cx="6317908" cy="1200329"/>
            <a:chOff x="2936252" y="1865633"/>
            <a:chExt cx="6317908" cy="1200329"/>
          </a:xfrm>
        </p:grpSpPr>
        <p:sp>
          <p:nvSpPr>
            <p:cNvPr id="11" name="圆角矩形 10"/>
            <p:cNvSpPr/>
            <p:nvPr/>
          </p:nvSpPr>
          <p:spPr>
            <a:xfrm>
              <a:off x="2936252" y="1865633"/>
              <a:ext cx="6317908" cy="1200329"/>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044807" y="1865633"/>
              <a:ext cx="4100803" cy="1200329"/>
            </a:xfrm>
            <a:prstGeom prst="rect">
              <a:avLst/>
            </a:prstGeom>
            <a:noFill/>
          </p:spPr>
          <p:txBody>
            <a:bodyPr wrap="none" rtlCol="0">
              <a:spAutoFit/>
            </a:bodyPr>
            <a:lstStyle/>
            <a:p>
              <a:pPr algn="ctr"/>
              <a:r>
                <a:rPr lang="en-US" altLang="zh-CN"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THANKS !</a:t>
              </a:r>
              <a:endParaRPr lang="zh-CN" altLang="en-US"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endParaRPr>
            </a:p>
          </p:txBody>
        </p:sp>
      </p:grpSp>
    </p:spTree>
    <p:extLst>
      <p:ext uri="{BB962C8B-B14F-4D97-AF65-F5344CB8AC3E}">
        <p14:creationId xmlns:p14="http://schemas.microsoft.com/office/powerpoint/2010/main" val="457664430"/>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14:presetBounceEnd="5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8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8000">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0" grpId="0" animBg="1"/>
          <p:bldP spid="21" grpId="0" animBg="1"/>
          <p:bldP spid="1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6146" name="Picture 2" descr="D:\360data\重要数据\桌面\6bca7b480729fbd7df2fb3bcbd04e06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6654" y="1844824"/>
            <a:ext cx="3751314" cy="2663433"/>
          </a:xfrm>
          <a:prstGeom prst="rect">
            <a:avLst/>
          </a:prstGeom>
          <a:noFill/>
          <a:ln w="12700">
            <a:solidFill>
              <a:srgbClr val="FF781D"/>
            </a:solid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943594" y="1390417"/>
            <a:ext cx="4184060" cy="707886"/>
          </a:xfrm>
          <a:prstGeom prst="rect">
            <a:avLst/>
          </a:prstGeom>
          <a:noFill/>
        </p:spPr>
        <p:txBody>
          <a:bodyPr wrap="square" rtlCol="0">
            <a:spAutoFit/>
          </a:bodyPr>
          <a:lstStyle/>
          <a:p>
            <a:r>
              <a:rPr lang="zh-CN" altLang="en-US" sz="2000" dirty="0">
                <a:solidFill>
                  <a:srgbClr val="FFFFFF"/>
                </a:solidFill>
                <a:sym typeface="+mn-ea"/>
              </a:rPr>
              <a:t>标准建模语言</a:t>
            </a:r>
            <a:r>
              <a:rPr lang="en-US" altLang="zh-CN" sz="2000" dirty="0">
                <a:solidFill>
                  <a:srgbClr val="FFFFFF"/>
                </a:solidFill>
                <a:sym typeface="+mn-ea"/>
              </a:rPr>
              <a:t>UML</a:t>
            </a:r>
            <a:r>
              <a:rPr lang="zh-CN" altLang="en-US" sz="2000" dirty="0">
                <a:solidFill>
                  <a:srgbClr val="FFFFFF"/>
                </a:solidFill>
                <a:sym typeface="+mn-ea"/>
              </a:rPr>
              <a:t>的主要特点可以归结为以下三点：</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42" name="TextBox 41"/>
          <p:cNvSpPr txBox="1"/>
          <p:nvPr/>
        </p:nvSpPr>
        <p:spPr>
          <a:xfrm>
            <a:off x="5943594" y="2329402"/>
            <a:ext cx="4664817" cy="2392450"/>
          </a:xfrm>
          <a:prstGeom prst="rect">
            <a:avLst/>
          </a:prstGeom>
          <a:noFill/>
        </p:spPr>
        <p:txBody>
          <a:bodyPr wrap="square" rtlCol="0">
            <a:spAutoFit/>
          </a:bodyPr>
          <a:lstStyle/>
          <a:p>
            <a:pPr>
              <a:lnSpc>
                <a:spcPct val="120000"/>
              </a:lnSpc>
            </a:pPr>
            <a:r>
              <a:rPr lang="en-US" altLang="zh-CN" dirty="0">
                <a:solidFill>
                  <a:srgbClr val="FFFFFF"/>
                </a:solidFill>
                <a:latin typeface="Calibri" panose="020F0502020204030204" pitchFamily="2" charset="0"/>
              </a:rPr>
              <a:t>(1)UML</a:t>
            </a:r>
            <a:r>
              <a:rPr lang="zh-CN" altLang="en-US" dirty="0">
                <a:solidFill>
                  <a:srgbClr val="FFFFFF"/>
                </a:solidFill>
                <a:latin typeface="Calibri" panose="020F0502020204030204" pitchFamily="2" charset="0"/>
              </a:rPr>
              <a:t>统一了 </a:t>
            </a:r>
            <a:r>
              <a:rPr lang="en-US" altLang="zh-CN" dirty="0" err="1">
                <a:solidFill>
                  <a:srgbClr val="FFFFFF"/>
                </a:solidFill>
                <a:latin typeface="Calibri" panose="020F0502020204030204" pitchFamily="2" charset="0"/>
              </a:rPr>
              <a:t>Booch</a:t>
            </a:r>
            <a:r>
              <a:rPr lang="zh-CN" altLang="en-US" dirty="0">
                <a:solidFill>
                  <a:srgbClr val="FFFFFF"/>
                </a:solidFill>
                <a:latin typeface="Calibri" panose="020F0502020204030204" pitchFamily="2" charset="0"/>
              </a:rPr>
              <a:t>、</a:t>
            </a:r>
            <a:r>
              <a:rPr lang="en-US" altLang="zh-CN" dirty="0">
                <a:solidFill>
                  <a:srgbClr val="FFFFFF"/>
                </a:solidFill>
                <a:latin typeface="Calibri" panose="020F0502020204030204" pitchFamily="2" charset="0"/>
              </a:rPr>
              <a:t>OMT</a:t>
            </a:r>
            <a:r>
              <a:rPr lang="zh-CN" altLang="en-US" dirty="0">
                <a:solidFill>
                  <a:srgbClr val="FFFFFF"/>
                </a:solidFill>
                <a:latin typeface="Calibri" panose="020F0502020204030204" pitchFamily="2" charset="0"/>
              </a:rPr>
              <a:t>和</a:t>
            </a:r>
            <a:r>
              <a:rPr lang="en-US" altLang="zh-CN" dirty="0">
                <a:solidFill>
                  <a:srgbClr val="FFFFFF"/>
                </a:solidFill>
                <a:latin typeface="Calibri" panose="020F0502020204030204" pitchFamily="2" charset="0"/>
              </a:rPr>
              <a:t>OOSE</a:t>
            </a:r>
            <a:r>
              <a:rPr lang="zh-CN" altLang="en-US" dirty="0">
                <a:solidFill>
                  <a:srgbClr val="FFFFFF"/>
                </a:solidFill>
                <a:latin typeface="Calibri" panose="020F0502020204030204" pitchFamily="2" charset="0"/>
              </a:rPr>
              <a:t>等方法中的基本概念和符号。</a:t>
            </a:r>
            <a:endParaRPr lang="en-US" altLang="zh-CN" dirty="0">
              <a:solidFill>
                <a:srgbClr val="FFFFFF"/>
              </a:solidFill>
              <a:latin typeface="Calibri" panose="020F0502020204030204" pitchFamily="2" charset="0"/>
            </a:endParaRPr>
          </a:p>
          <a:p>
            <a:pPr>
              <a:lnSpc>
                <a:spcPct val="120000"/>
              </a:lnSpc>
            </a:pPr>
            <a:endParaRPr lang="zh-CN" altLang="en-US" dirty="0">
              <a:solidFill>
                <a:srgbClr val="FFFFFF"/>
              </a:solidFill>
              <a:latin typeface="Calibri" panose="020F0502020204030204" pitchFamily="2" charset="0"/>
            </a:endParaRPr>
          </a:p>
          <a:p>
            <a:pPr>
              <a:lnSpc>
                <a:spcPct val="120000"/>
              </a:lnSpc>
            </a:pPr>
            <a:r>
              <a:rPr lang="en-US" altLang="zh-CN" dirty="0">
                <a:solidFill>
                  <a:srgbClr val="FFFFFF"/>
                </a:solidFill>
                <a:latin typeface="Calibri" panose="020F0502020204030204" pitchFamily="2" charset="0"/>
              </a:rPr>
              <a:t>(2)UML</a:t>
            </a:r>
            <a:r>
              <a:rPr lang="zh-CN" altLang="en-US" dirty="0">
                <a:solidFill>
                  <a:srgbClr val="FFFFFF"/>
                </a:solidFill>
                <a:latin typeface="Calibri" panose="020F0502020204030204" pitchFamily="2" charset="0"/>
              </a:rPr>
              <a:t>吸取了面向对象领域中各种优秀的思想</a:t>
            </a:r>
            <a:r>
              <a:rPr lang="en-US" altLang="zh-CN" dirty="0">
                <a:solidFill>
                  <a:srgbClr val="FFFFFF"/>
                </a:solidFill>
                <a:latin typeface="Calibri" panose="020F0502020204030204" pitchFamily="2" charset="0"/>
              </a:rPr>
              <a:t>,</a:t>
            </a:r>
            <a:r>
              <a:rPr lang="zh-CN" altLang="en-US" dirty="0">
                <a:solidFill>
                  <a:srgbClr val="FFFFFF"/>
                </a:solidFill>
                <a:latin typeface="Calibri" panose="020F0502020204030204" pitchFamily="2" charset="0"/>
              </a:rPr>
              <a:t>其中也包括非</a:t>
            </a:r>
            <a:r>
              <a:rPr lang="en-US" altLang="zh-CN" dirty="0">
                <a:solidFill>
                  <a:srgbClr val="FFFFFF"/>
                </a:solidFill>
                <a:latin typeface="Calibri" panose="020F0502020204030204" pitchFamily="2" charset="0"/>
              </a:rPr>
              <a:t>OO</a:t>
            </a:r>
            <a:r>
              <a:rPr lang="zh-CN" altLang="en-US" dirty="0">
                <a:solidFill>
                  <a:srgbClr val="FFFFFF"/>
                </a:solidFill>
                <a:latin typeface="Calibri" panose="020F0502020204030204" pitchFamily="2" charset="0"/>
              </a:rPr>
              <a:t>方法的影响。</a:t>
            </a:r>
            <a:endParaRPr lang="en-US" altLang="zh-CN" dirty="0">
              <a:solidFill>
                <a:srgbClr val="FFFFFF"/>
              </a:solidFill>
              <a:latin typeface="Calibri" panose="020F0502020204030204" pitchFamily="2" charset="0"/>
            </a:endParaRPr>
          </a:p>
          <a:p>
            <a:pPr>
              <a:lnSpc>
                <a:spcPct val="120000"/>
              </a:lnSpc>
            </a:pPr>
            <a:endParaRPr lang="zh-CN" altLang="en-US" dirty="0">
              <a:solidFill>
                <a:srgbClr val="FFFFFF"/>
              </a:solidFill>
              <a:latin typeface="Calibri" panose="020F0502020204030204" pitchFamily="2" charset="0"/>
            </a:endParaRPr>
          </a:p>
          <a:p>
            <a:pPr>
              <a:lnSpc>
                <a:spcPct val="120000"/>
              </a:lnSpc>
            </a:pPr>
            <a:r>
              <a:rPr lang="en-US" altLang="zh-CN" dirty="0">
                <a:solidFill>
                  <a:srgbClr val="FFFFFF"/>
                </a:solidFill>
                <a:latin typeface="Calibri" panose="020F0502020204030204" pitchFamily="2" charset="0"/>
              </a:rPr>
              <a:t>(3)UML</a:t>
            </a:r>
            <a:r>
              <a:rPr lang="zh-CN" altLang="en-US" dirty="0">
                <a:solidFill>
                  <a:srgbClr val="FFFFFF"/>
                </a:solidFill>
                <a:latin typeface="Calibri" panose="020F0502020204030204" pitchFamily="2" charset="0"/>
              </a:rPr>
              <a:t>在演变过程中还提出了一些新的概念。</a:t>
            </a: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20403"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的特点</a:t>
            </a:r>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300"/>
                                        <p:tgtEl>
                                          <p:spTgt spid="33"/>
                                        </p:tgtEl>
                                      </p:cBhvr>
                                    </p:animEffect>
                                  </p:childTnLst>
                                </p:cTn>
                              </p:par>
                            </p:childTnLst>
                          </p:cTn>
                        </p:par>
                        <p:par>
                          <p:cTn id="17" fill="hold">
                            <p:stCondLst>
                              <p:cond delay="500"/>
                            </p:stCondLst>
                            <p:childTnLst>
                              <p:par>
                                <p:cTn id="18" presetID="37" presetClass="entr" presetSubtype="0" fill="hold" nodeType="afterEffect">
                                  <p:stCondLst>
                                    <p:cond delay="0"/>
                                  </p:stCondLst>
                                  <p:childTnLst>
                                    <p:set>
                                      <p:cBhvr>
                                        <p:cTn id="19" dur="1" fill="hold">
                                          <p:stCondLst>
                                            <p:cond delay="0"/>
                                          </p:stCondLst>
                                        </p:cTn>
                                        <p:tgtEl>
                                          <p:spTgt spid="6146"/>
                                        </p:tgtEl>
                                        <p:attrNameLst>
                                          <p:attrName>style.visibility</p:attrName>
                                        </p:attrNameLst>
                                      </p:cBhvr>
                                      <p:to>
                                        <p:strVal val="visible"/>
                                      </p:to>
                                    </p:set>
                                    <p:animEffect transition="in" filter="fade">
                                      <p:cBhvr>
                                        <p:cTn id="20" dur="1000"/>
                                        <p:tgtEl>
                                          <p:spTgt spid="6146"/>
                                        </p:tgtEl>
                                      </p:cBhvr>
                                    </p:animEffect>
                                    <p:anim calcmode="lin" valueType="num">
                                      <p:cBhvr>
                                        <p:cTn id="21" dur="1000" fill="hold"/>
                                        <p:tgtEl>
                                          <p:spTgt spid="6146"/>
                                        </p:tgtEl>
                                        <p:attrNameLst>
                                          <p:attrName>ppt_x</p:attrName>
                                        </p:attrNameLst>
                                      </p:cBhvr>
                                      <p:tavLst>
                                        <p:tav tm="0">
                                          <p:val>
                                            <p:strVal val="#ppt_x"/>
                                          </p:val>
                                        </p:tav>
                                        <p:tav tm="100000">
                                          <p:val>
                                            <p:strVal val="#ppt_x"/>
                                          </p:val>
                                        </p:tav>
                                      </p:tavLst>
                                    </p:anim>
                                    <p:anim calcmode="lin" valueType="num">
                                      <p:cBhvr>
                                        <p:cTn id="22" dur="900" decel="100000" fill="hold"/>
                                        <p:tgtEl>
                                          <p:spTgt spid="614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146"/>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ppt_x"/>
                                          </p:val>
                                        </p:tav>
                                        <p:tav tm="100000">
                                          <p:val>
                                            <p:strVal val="#ppt_x"/>
                                          </p:val>
                                        </p:tav>
                                      </p:tavLst>
                                    </p:anim>
                                    <p:anim calcmode="lin" valueType="num">
                                      <p:cBhvr additive="base">
                                        <p:cTn id="2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32"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779851" y="260648"/>
            <a:ext cx="902812"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建模</a:t>
            </a:r>
          </a:p>
        </p:txBody>
      </p:sp>
      <p:sp>
        <p:nvSpPr>
          <p:cNvPr id="45" name="TextBox 20">
            <a:extLst>
              <a:ext uri="{FF2B5EF4-FFF2-40B4-BE49-F238E27FC236}">
                <a16:creationId xmlns:a16="http://schemas.microsoft.com/office/drawing/2014/main" id="{81FB60C9-0AF8-49FC-9F6C-47334163F502}"/>
              </a:ext>
            </a:extLst>
          </p:cNvPr>
          <p:cNvSpPr txBox="1"/>
          <p:nvPr/>
        </p:nvSpPr>
        <p:spPr>
          <a:xfrm>
            <a:off x="118542" y="197346"/>
            <a:ext cx="7992888" cy="7017306"/>
          </a:xfrm>
          <a:prstGeom prst="rect">
            <a:avLst/>
          </a:prstGeom>
          <a:noFill/>
        </p:spPr>
        <p:txBody>
          <a:bodyPr wrap="square" rtlCol="0">
            <a:spAutoFit/>
          </a:bodyPr>
          <a:lstStyle/>
          <a:p>
            <a:r>
              <a:rPr lang="zh-CN" altLang="en-US" b="1" dirty="0">
                <a:solidFill>
                  <a:schemeClr val="bg1"/>
                </a:solidFill>
                <a:latin typeface="+mn-ea"/>
              </a:rPr>
              <a:t>什么是建模？</a:t>
            </a:r>
          </a:p>
          <a:p>
            <a:endParaRPr lang="zh-CN" altLang="en-US" dirty="0">
              <a:solidFill>
                <a:schemeClr val="bg1"/>
              </a:solidFill>
              <a:latin typeface="+mn-ea"/>
            </a:endParaRPr>
          </a:p>
          <a:p>
            <a:r>
              <a:rPr lang="zh-CN" altLang="en-US" dirty="0">
                <a:solidFill>
                  <a:schemeClr val="bg1"/>
                </a:solidFill>
                <a:latin typeface="+mn-ea"/>
              </a:rPr>
              <a:t>对于建模，百度百科上是这样解释的：建模就是建立模型，就是为了理解事物而对事物做出的一种抽象，是对事物的一种无歧义的书面描述。也就是说，建模是</a:t>
            </a:r>
            <a:r>
              <a:rPr lang="zh-CN" altLang="en-US" b="1" dirty="0">
                <a:solidFill>
                  <a:srgbClr val="FFC000"/>
                </a:solidFill>
                <a:latin typeface="+mn-ea"/>
              </a:rPr>
              <a:t>对现实的简化</a:t>
            </a:r>
            <a:r>
              <a:rPr lang="zh-CN" altLang="en-US" dirty="0">
                <a:solidFill>
                  <a:schemeClr val="bg1"/>
                </a:solidFill>
                <a:latin typeface="+mn-ea"/>
              </a:rPr>
              <a:t>。</a:t>
            </a:r>
          </a:p>
          <a:p>
            <a:endParaRPr lang="zh-CN" altLang="en-US" dirty="0">
              <a:solidFill>
                <a:schemeClr val="bg1"/>
              </a:solidFill>
              <a:latin typeface="+mn-ea"/>
            </a:endParaRPr>
          </a:p>
          <a:p>
            <a:r>
              <a:rPr lang="zh-CN" altLang="en-US" b="1" dirty="0">
                <a:solidFill>
                  <a:schemeClr val="bg1"/>
                </a:solidFill>
                <a:latin typeface="+mn-ea"/>
              </a:rPr>
              <a:t>为什么要建模？</a:t>
            </a:r>
          </a:p>
          <a:p>
            <a:endParaRPr lang="zh-CN" altLang="en-US" dirty="0">
              <a:solidFill>
                <a:schemeClr val="bg1"/>
              </a:solidFill>
              <a:latin typeface="+mn-ea"/>
            </a:endParaRPr>
          </a:p>
          <a:p>
            <a:r>
              <a:rPr lang="zh-CN" altLang="en-US" dirty="0">
                <a:solidFill>
                  <a:schemeClr val="bg1"/>
                </a:solidFill>
                <a:latin typeface="+mn-ea"/>
              </a:rPr>
              <a:t>建立大厦和建立茅草屋的区别在于：建立茅草屋不需要设计；要生产合格的软件如同建造大厦，就要有一套</a:t>
            </a:r>
            <a:r>
              <a:rPr lang="zh-CN" altLang="en-US" b="1" dirty="0">
                <a:solidFill>
                  <a:srgbClr val="FFC000"/>
                </a:solidFill>
                <a:latin typeface="+mn-ea"/>
              </a:rPr>
              <a:t>关于体系机构、过程和工具的规范</a:t>
            </a:r>
            <a:r>
              <a:rPr lang="zh-CN" altLang="en-US" dirty="0">
                <a:solidFill>
                  <a:schemeClr val="bg1"/>
                </a:solidFill>
                <a:latin typeface="+mn-ea"/>
              </a:rPr>
              <a:t>，建模是</a:t>
            </a:r>
            <a:r>
              <a:rPr lang="zh-CN" altLang="en-US" b="1" dirty="0">
                <a:solidFill>
                  <a:srgbClr val="FFC000"/>
                </a:solidFill>
                <a:latin typeface="Calibri" panose="020F0502020204030204" pitchFamily="2" charset="0"/>
              </a:rPr>
              <a:t>为了把想要得到的系统结构和行为沟通起来</a:t>
            </a:r>
            <a:r>
              <a:rPr lang="zh-CN" altLang="en-US" dirty="0">
                <a:solidFill>
                  <a:srgbClr val="FFFFFF"/>
                </a:solidFill>
                <a:latin typeface="Calibri" panose="020F0502020204030204" pitchFamily="2" charset="0"/>
              </a:rPr>
              <a:t>，</a:t>
            </a:r>
            <a:r>
              <a:rPr lang="zh-CN" altLang="en-US" b="1" dirty="0">
                <a:solidFill>
                  <a:srgbClr val="FFC000"/>
                </a:solidFill>
                <a:latin typeface="Calibri" panose="020F0502020204030204" pitchFamily="2" charset="0"/>
              </a:rPr>
              <a:t>为了对系统的体系结构进行可视化和控制</a:t>
            </a:r>
            <a:r>
              <a:rPr lang="zh-CN" altLang="en-US" dirty="0">
                <a:solidFill>
                  <a:srgbClr val="FFFFFF"/>
                </a:solidFill>
                <a:latin typeface="Calibri" panose="020F0502020204030204" pitchFamily="2" charset="0"/>
              </a:rPr>
              <a:t>，</a:t>
            </a:r>
            <a:r>
              <a:rPr lang="zh-CN" altLang="en-US" b="1" dirty="0">
                <a:solidFill>
                  <a:srgbClr val="FFC000"/>
                </a:solidFill>
                <a:latin typeface="Calibri" panose="020F0502020204030204" pitchFamily="2" charset="0"/>
              </a:rPr>
              <a:t>为了更好地理解正在构造的系统。</a:t>
            </a:r>
            <a:endParaRPr lang="en-US" altLang="zh-CN" b="1" dirty="0">
              <a:solidFill>
                <a:srgbClr val="FFC000"/>
              </a:solidFill>
              <a:latin typeface="Calibri" panose="020F0502020204030204" pitchFamily="2" charset="0"/>
            </a:endParaRPr>
          </a:p>
          <a:p>
            <a:endParaRPr lang="en-US" altLang="zh-CN" dirty="0">
              <a:solidFill>
                <a:schemeClr val="bg1"/>
              </a:solidFill>
              <a:latin typeface="+mn-ea"/>
            </a:endParaRPr>
          </a:p>
          <a:p>
            <a:r>
              <a:rPr lang="zh-CN" altLang="en-US" b="1" dirty="0">
                <a:solidFill>
                  <a:schemeClr val="bg1"/>
                </a:solidFill>
                <a:latin typeface="+mn-ea"/>
              </a:rPr>
              <a:t>怎样建模？</a:t>
            </a:r>
            <a:endParaRPr lang="en-US" altLang="zh-CN" b="1" dirty="0">
              <a:solidFill>
                <a:schemeClr val="bg1"/>
              </a:solidFill>
              <a:latin typeface="+mn-ea"/>
            </a:endParaRPr>
          </a:p>
          <a:p>
            <a:endParaRPr lang="en-US" altLang="zh-CN" dirty="0">
              <a:solidFill>
                <a:schemeClr val="bg1"/>
              </a:solidFill>
              <a:latin typeface="+mn-ea"/>
            </a:endParaRPr>
          </a:p>
          <a:p>
            <a:r>
              <a:rPr lang="zh-CN" altLang="en-US" dirty="0">
                <a:solidFill>
                  <a:schemeClr val="bg1"/>
                </a:solidFill>
                <a:latin typeface="+mn-ea"/>
              </a:rPr>
              <a:t>当我们要建造一个软件系统的时候，我们要设计、分析、建造一个和好的体系结构，这个过程就是对软件建模</a:t>
            </a:r>
            <a:endParaRPr lang="en-US" altLang="zh-CN" dirty="0">
              <a:solidFill>
                <a:schemeClr val="bg1"/>
              </a:solidFill>
              <a:latin typeface="+mn-ea"/>
            </a:endParaRPr>
          </a:p>
          <a:p>
            <a:endParaRPr lang="zh-CN" altLang="en-US" dirty="0">
              <a:solidFill>
                <a:schemeClr val="bg1"/>
              </a:solidFill>
              <a:latin typeface="+mn-ea"/>
            </a:endParaRPr>
          </a:p>
          <a:p>
            <a:r>
              <a:rPr lang="zh-CN" altLang="en-US" b="1" dirty="0">
                <a:solidFill>
                  <a:schemeClr val="bg1"/>
                </a:solidFill>
                <a:latin typeface="+mn-ea"/>
              </a:rPr>
              <a:t>建模的目标</a:t>
            </a:r>
            <a:endParaRPr lang="en-US" altLang="zh-CN" b="1" dirty="0">
              <a:solidFill>
                <a:schemeClr val="bg1"/>
              </a:solidFill>
              <a:latin typeface="+mn-ea"/>
            </a:endParaRPr>
          </a:p>
          <a:p>
            <a:endParaRPr lang="zh-CN" altLang="en-US" b="1" dirty="0">
              <a:solidFill>
                <a:schemeClr val="bg1"/>
              </a:solidFill>
              <a:latin typeface="+mn-ea"/>
            </a:endParaRPr>
          </a:p>
          <a:p>
            <a:r>
              <a:rPr lang="en-US" altLang="zh-CN" dirty="0">
                <a:solidFill>
                  <a:schemeClr val="bg1"/>
                </a:solidFill>
                <a:latin typeface="+mn-ea"/>
              </a:rPr>
              <a:t>1</a:t>
            </a:r>
            <a:r>
              <a:rPr lang="zh-CN" altLang="en-US" dirty="0">
                <a:solidFill>
                  <a:schemeClr val="bg1"/>
                </a:solidFill>
                <a:latin typeface="+mn-ea"/>
              </a:rPr>
              <a:t>、便于开发人员展现系统 </a:t>
            </a:r>
            <a:br>
              <a:rPr lang="zh-CN" altLang="en-US" dirty="0">
                <a:solidFill>
                  <a:schemeClr val="bg1"/>
                </a:solidFill>
                <a:latin typeface="+mn-ea"/>
              </a:rPr>
            </a:br>
            <a:r>
              <a:rPr lang="en-US" altLang="zh-CN" dirty="0">
                <a:solidFill>
                  <a:schemeClr val="bg1"/>
                </a:solidFill>
                <a:latin typeface="+mn-ea"/>
              </a:rPr>
              <a:t>2</a:t>
            </a:r>
            <a:r>
              <a:rPr lang="zh-CN" altLang="en-US" dirty="0">
                <a:solidFill>
                  <a:schemeClr val="bg1"/>
                </a:solidFill>
                <a:latin typeface="+mn-ea"/>
              </a:rPr>
              <a:t>、允许开发人员指定系统的结构或行为 </a:t>
            </a:r>
            <a:br>
              <a:rPr lang="zh-CN" altLang="en-US" dirty="0">
                <a:solidFill>
                  <a:schemeClr val="bg1"/>
                </a:solidFill>
                <a:latin typeface="+mn-ea"/>
              </a:rPr>
            </a:br>
            <a:r>
              <a:rPr lang="en-US" altLang="zh-CN" dirty="0">
                <a:solidFill>
                  <a:schemeClr val="bg1"/>
                </a:solidFill>
                <a:latin typeface="+mn-ea"/>
              </a:rPr>
              <a:t>3</a:t>
            </a:r>
            <a:r>
              <a:rPr lang="zh-CN" altLang="en-US" dirty="0">
                <a:solidFill>
                  <a:schemeClr val="bg1"/>
                </a:solidFill>
                <a:latin typeface="+mn-ea"/>
              </a:rPr>
              <a:t>、提供指导开发人员构造系统的模板 </a:t>
            </a:r>
            <a:br>
              <a:rPr lang="zh-CN" altLang="en-US" dirty="0">
                <a:solidFill>
                  <a:schemeClr val="bg1"/>
                </a:solidFill>
                <a:latin typeface="+mn-ea"/>
              </a:rPr>
            </a:br>
            <a:r>
              <a:rPr lang="en-US" altLang="zh-CN" dirty="0">
                <a:solidFill>
                  <a:schemeClr val="bg1"/>
                </a:solidFill>
                <a:latin typeface="+mn-ea"/>
              </a:rPr>
              <a:t>4</a:t>
            </a:r>
            <a:r>
              <a:rPr lang="zh-CN" altLang="en-US" dirty="0">
                <a:solidFill>
                  <a:schemeClr val="bg1"/>
                </a:solidFill>
                <a:latin typeface="+mn-ea"/>
              </a:rPr>
              <a:t>、记录开发人员的决策</a:t>
            </a:r>
          </a:p>
          <a:p>
            <a:endParaRPr lang="zh-CN" altLang="en-US" dirty="0"/>
          </a:p>
        </p:txBody>
      </p:sp>
      <p:sp>
        <p:nvSpPr>
          <p:cNvPr id="46" name="TextBox 20">
            <a:extLst>
              <a:ext uri="{FF2B5EF4-FFF2-40B4-BE49-F238E27FC236}">
                <a16:creationId xmlns:a16="http://schemas.microsoft.com/office/drawing/2014/main" id="{0FFF1010-2E67-4F89-B3C7-DB62D932E949}"/>
              </a:ext>
            </a:extLst>
          </p:cNvPr>
          <p:cNvSpPr txBox="1"/>
          <p:nvPr/>
        </p:nvSpPr>
        <p:spPr>
          <a:xfrm>
            <a:off x="8755094" y="1628800"/>
            <a:ext cx="2952328" cy="2585323"/>
          </a:xfrm>
          <a:prstGeom prst="rect">
            <a:avLst/>
          </a:prstGeom>
          <a:noFill/>
        </p:spPr>
        <p:txBody>
          <a:bodyPr wrap="square" rtlCol="0">
            <a:spAutoFit/>
          </a:bodyPr>
          <a:lstStyle/>
          <a:p>
            <a:r>
              <a:rPr lang="en-US" altLang="zh-CN" dirty="0">
                <a:solidFill>
                  <a:schemeClr val="bg1"/>
                </a:solidFill>
                <a:latin typeface="+mn-ea"/>
              </a:rPr>
              <a:t>UML</a:t>
            </a:r>
            <a:r>
              <a:rPr lang="zh-CN" altLang="en-US" dirty="0">
                <a:solidFill>
                  <a:schemeClr val="bg1"/>
                </a:solidFill>
                <a:latin typeface="+mn-ea"/>
              </a:rPr>
              <a:t>建模分为</a:t>
            </a:r>
            <a:r>
              <a:rPr lang="zh-CN" altLang="en-US" b="1" dirty="0">
                <a:solidFill>
                  <a:srgbClr val="FFC000"/>
                </a:solidFill>
                <a:latin typeface="+mn-ea"/>
              </a:rPr>
              <a:t>需求建模和设计建模</a:t>
            </a:r>
            <a:r>
              <a:rPr lang="zh-CN" altLang="en-US" dirty="0">
                <a:solidFill>
                  <a:schemeClr val="bg1"/>
                </a:solidFill>
                <a:latin typeface="+mn-ea"/>
              </a:rPr>
              <a:t>，需求建模的目的是确定系统边界并明确系统需要实现的功能。而设计建模主要目的是用于开发团队中的设计思想交流；以及后续程序设计的依据；后续测试和验收程序的依据。</a:t>
            </a:r>
            <a:endParaRPr lang="zh-CN" altLang="en-US" dirty="0">
              <a:solidFill>
                <a:schemeClr val="bg1"/>
              </a:solidFill>
              <a:latin typeface="+mn-ea"/>
              <a:cs typeface="华文黑体" pitchFamily="2" charset="-122"/>
            </a:endParaRPr>
          </a:p>
          <a:p>
            <a:endParaRPr lang="zh-CN" altLang="en-US" dirty="0">
              <a:solidFill>
                <a:schemeClr val="bg1"/>
              </a:solidFill>
              <a:latin typeface="+mn-ea"/>
              <a:cs typeface="华文黑体" pitchFamily="2" charset="-122"/>
            </a:endParaRPr>
          </a:p>
        </p:txBody>
      </p:sp>
    </p:spTree>
    <p:extLst>
      <p:ext uri="{BB962C8B-B14F-4D97-AF65-F5344CB8AC3E}">
        <p14:creationId xmlns:p14="http://schemas.microsoft.com/office/powerpoint/2010/main" val="144846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ppt_x"/>
                                          </p:val>
                                        </p:tav>
                                        <p:tav tm="100000">
                                          <p:val>
                                            <p:strVal val="#ppt_x"/>
                                          </p:val>
                                        </p:tav>
                                      </p:tavLst>
                                    </p:anim>
                                    <p:anim calcmode="lin" valueType="num">
                                      <p:cBhvr additive="base">
                                        <p:cTn id="2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什么是</a:t>
              </a:r>
              <a:r>
                <a:rPr lang="en-US" altLang="zh-CN" sz="2800" dirty="0">
                  <a:latin typeface="华文黑体" pitchFamily="2" charset="-122"/>
                  <a:ea typeface="华文黑体" pitchFamily="2" charset="-122"/>
                  <a:cs typeface="华文黑体" pitchFamily="2" charset="-122"/>
                </a:rPr>
                <a:t>UML</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的构成</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常用工具</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25" name="矩形 24"/>
          <p:cNvSpPr/>
          <p:nvPr/>
        </p:nvSpPr>
        <p:spPr>
          <a:xfrm>
            <a:off x="3621305" y="2695295"/>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的发展史</a:t>
            </a:r>
          </a:p>
        </p:txBody>
      </p:sp>
      <p:sp>
        <p:nvSpPr>
          <p:cNvPr id="34" name="矩形 33"/>
          <p:cNvSpPr/>
          <p:nvPr/>
        </p:nvSpPr>
        <p:spPr>
          <a:xfrm>
            <a:off x="2584817" y="2695295"/>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2</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5" name="TextBox 34"/>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9246972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300"/>
                                        <p:tgtEl>
                                          <p:spTgt spid="35"/>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righ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P spid="24" grpId="0" animBg="1"/>
      <p:bldP spid="33"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71" name="圆角矩形 70"/>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9040865"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演变阶段</a:t>
            </a:r>
          </a:p>
        </p:txBody>
      </p:sp>
      <p:pic>
        <p:nvPicPr>
          <p:cNvPr id="4" name="图片 3">
            <a:extLst>
              <a:ext uri="{FF2B5EF4-FFF2-40B4-BE49-F238E27FC236}">
                <a16:creationId xmlns:a16="http://schemas.microsoft.com/office/drawing/2014/main" id="{8D3EBD07-7390-477A-AD3B-5C761F587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3" y="1609240"/>
            <a:ext cx="8856984" cy="4338885"/>
          </a:xfrm>
          <a:prstGeom prst="rect">
            <a:avLst/>
          </a:prstGeom>
          <a:solidFill>
            <a:schemeClr val="bg1"/>
          </a:solidFill>
        </p:spPr>
      </p:pic>
      <p:sp>
        <p:nvSpPr>
          <p:cNvPr id="70" name="TextBox 87">
            <a:extLst>
              <a:ext uri="{FF2B5EF4-FFF2-40B4-BE49-F238E27FC236}">
                <a16:creationId xmlns:a16="http://schemas.microsoft.com/office/drawing/2014/main" id="{6909D189-40F4-42C5-BD45-657EDA340B20}"/>
              </a:ext>
            </a:extLst>
          </p:cNvPr>
          <p:cNvSpPr txBox="1"/>
          <p:nvPr/>
        </p:nvSpPr>
        <p:spPr>
          <a:xfrm>
            <a:off x="9335566" y="1700808"/>
            <a:ext cx="2378415" cy="4247317"/>
          </a:xfrm>
          <a:prstGeom prst="rect">
            <a:avLst/>
          </a:prstGeom>
          <a:noFill/>
        </p:spPr>
        <p:txBody>
          <a:bodyPr wrap="square" rtlCol="0">
            <a:spAutoFit/>
          </a:bodyPr>
          <a:lstStyle/>
          <a:p>
            <a:r>
              <a:rPr lang="zh-CN" altLang="en-US" dirty="0">
                <a:solidFill>
                  <a:schemeClr val="bg1"/>
                </a:solidFill>
                <a:latin typeface="+mn-ea"/>
              </a:rPr>
              <a:t>主要经历了四个阶段：</a:t>
            </a:r>
          </a:p>
          <a:p>
            <a:r>
              <a:rPr lang="en-US" altLang="zh-CN" dirty="0">
                <a:solidFill>
                  <a:schemeClr val="bg1"/>
                </a:solidFill>
                <a:latin typeface="+mn-ea"/>
              </a:rPr>
              <a:t>1.</a:t>
            </a:r>
            <a:r>
              <a:rPr lang="zh-CN" altLang="en-US" b="1" dirty="0">
                <a:solidFill>
                  <a:srgbClr val="FFC000"/>
                </a:solidFill>
                <a:latin typeface="+mn-ea"/>
              </a:rPr>
              <a:t>个人联合发起</a:t>
            </a:r>
            <a:r>
              <a:rPr lang="zh-CN" altLang="en-US" dirty="0">
                <a:solidFill>
                  <a:schemeClr val="bg1"/>
                </a:solidFill>
                <a:latin typeface="+mn-ea"/>
              </a:rPr>
              <a:t>：在</a:t>
            </a:r>
            <a:r>
              <a:rPr lang="en-US" altLang="zh-CN" dirty="0" err="1">
                <a:solidFill>
                  <a:schemeClr val="bg1"/>
                </a:solidFill>
                <a:latin typeface="+mn-ea"/>
              </a:rPr>
              <a:t>G.Booch</a:t>
            </a:r>
            <a:r>
              <a:rPr lang="zh-CN" altLang="en-US" dirty="0">
                <a:solidFill>
                  <a:schemeClr val="bg1"/>
                </a:solidFill>
                <a:latin typeface="+mn-ea"/>
              </a:rPr>
              <a:t>、</a:t>
            </a:r>
            <a:r>
              <a:rPr lang="en-US" altLang="zh-CN" dirty="0" err="1">
                <a:solidFill>
                  <a:schemeClr val="bg1"/>
                </a:solidFill>
                <a:latin typeface="+mn-ea"/>
              </a:rPr>
              <a:t>J.Rumbaugh</a:t>
            </a:r>
            <a:r>
              <a:rPr lang="zh-CN" altLang="en-US" dirty="0">
                <a:solidFill>
                  <a:schemeClr val="bg1"/>
                </a:solidFill>
                <a:latin typeface="+mn-ea"/>
              </a:rPr>
              <a:t>和</a:t>
            </a:r>
            <a:r>
              <a:rPr lang="en-US" altLang="zh-CN" dirty="0" err="1">
                <a:solidFill>
                  <a:schemeClr val="bg1"/>
                </a:solidFill>
                <a:latin typeface="+mn-ea"/>
              </a:rPr>
              <a:t>I.Jacobson</a:t>
            </a:r>
            <a:r>
              <a:rPr lang="zh-CN" altLang="en-US" dirty="0">
                <a:solidFill>
                  <a:schemeClr val="bg1"/>
                </a:solidFill>
                <a:latin typeface="+mn-ea"/>
              </a:rPr>
              <a:t>联合将其各自的方法结合形成</a:t>
            </a:r>
            <a:r>
              <a:rPr lang="en-US" altLang="zh-CN" dirty="0">
                <a:solidFill>
                  <a:schemeClr val="bg1"/>
                </a:solidFill>
                <a:latin typeface="+mn-ea"/>
              </a:rPr>
              <a:t>UML 0.9</a:t>
            </a:r>
            <a:r>
              <a:rPr lang="zh-CN" altLang="en-US" dirty="0">
                <a:solidFill>
                  <a:schemeClr val="bg1"/>
                </a:solidFill>
                <a:latin typeface="+mn-ea"/>
              </a:rPr>
              <a:t>版本</a:t>
            </a:r>
          </a:p>
          <a:p>
            <a:r>
              <a:rPr lang="en-US" altLang="zh-CN" dirty="0">
                <a:solidFill>
                  <a:schemeClr val="bg1"/>
                </a:solidFill>
                <a:latin typeface="+mn-ea"/>
              </a:rPr>
              <a:t>2.</a:t>
            </a:r>
            <a:r>
              <a:rPr lang="zh-CN" altLang="en-US" b="1" dirty="0">
                <a:solidFill>
                  <a:srgbClr val="FFC000"/>
                </a:solidFill>
                <a:latin typeface="+mn-ea"/>
              </a:rPr>
              <a:t>多家公司联合推动</a:t>
            </a:r>
            <a:r>
              <a:rPr lang="zh-CN" altLang="en-US" dirty="0">
                <a:solidFill>
                  <a:schemeClr val="bg1"/>
                </a:solidFill>
                <a:latin typeface="+mn-ea"/>
              </a:rPr>
              <a:t>：演变出</a:t>
            </a:r>
            <a:r>
              <a:rPr lang="en-US" altLang="zh-CN" dirty="0">
                <a:solidFill>
                  <a:schemeClr val="bg1"/>
                </a:solidFill>
                <a:latin typeface="+mn-ea"/>
              </a:rPr>
              <a:t>UML 1.0</a:t>
            </a:r>
            <a:r>
              <a:rPr lang="zh-CN" altLang="en-US" dirty="0">
                <a:solidFill>
                  <a:schemeClr val="bg1"/>
                </a:solidFill>
                <a:latin typeface="+mn-ea"/>
              </a:rPr>
              <a:t>和</a:t>
            </a:r>
            <a:r>
              <a:rPr lang="en-US" altLang="zh-CN" dirty="0">
                <a:solidFill>
                  <a:schemeClr val="bg1"/>
                </a:solidFill>
                <a:latin typeface="+mn-ea"/>
              </a:rPr>
              <a:t>UML 1.1</a:t>
            </a:r>
            <a:r>
              <a:rPr lang="zh-CN" altLang="en-US" dirty="0">
                <a:solidFill>
                  <a:schemeClr val="bg1"/>
                </a:solidFill>
                <a:latin typeface="+mn-ea"/>
              </a:rPr>
              <a:t>版本</a:t>
            </a:r>
          </a:p>
          <a:p>
            <a:r>
              <a:rPr lang="en-US" altLang="zh-CN" dirty="0">
                <a:solidFill>
                  <a:schemeClr val="bg1"/>
                </a:solidFill>
                <a:latin typeface="+mn-ea"/>
              </a:rPr>
              <a:t>3.</a:t>
            </a:r>
            <a:r>
              <a:rPr lang="zh-CN" altLang="en-US" b="1" dirty="0">
                <a:solidFill>
                  <a:srgbClr val="FFC000"/>
                </a:solidFill>
                <a:latin typeface="+mn-ea"/>
              </a:rPr>
              <a:t>对象管理组织</a:t>
            </a:r>
            <a:r>
              <a:rPr lang="en-US" altLang="zh-CN" b="1" dirty="0">
                <a:solidFill>
                  <a:srgbClr val="FFC000"/>
                </a:solidFill>
                <a:latin typeface="+mn-ea"/>
              </a:rPr>
              <a:t>OMG</a:t>
            </a:r>
            <a:r>
              <a:rPr lang="zh-CN" altLang="en-US" dirty="0">
                <a:solidFill>
                  <a:schemeClr val="bg1"/>
                </a:solidFill>
                <a:latin typeface="+mn-ea"/>
              </a:rPr>
              <a:t>采纳：修订改进推出</a:t>
            </a:r>
            <a:r>
              <a:rPr lang="en-US" altLang="zh-CN" dirty="0">
                <a:solidFill>
                  <a:schemeClr val="bg1"/>
                </a:solidFill>
                <a:latin typeface="+mn-ea"/>
              </a:rPr>
              <a:t>UML 1.2 1.3 1.4</a:t>
            </a:r>
            <a:r>
              <a:rPr lang="zh-CN" altLang="en-US" dirty="0">
                <a:solidFill>
                  <a:schemeClr val="bg1"/>
                </a:solidFill>
                <a:latin typeface="+mn-ea"/>
              </a:rPr>
              <a:t>版本</a:t>
            </a:r>
          </a:p>
          <a:p>
            <a:r>
              <a:rPr lang="en-US" altLang="zh-CN" dirty="0">
                <a:solidFill>
                  <a:schemeClr val="bg1"/>
                </a:solidFill>
                <a:latin typeface="+mn-ea"/>
              </a:rPr>
              <a:t>4.</a:t>
            </a:r>
            <a:r>
              <a:rPr lang="zh-CN" altLang="en-US" dirty="0">
                <a:solidFill>
                  <a:schemeClr val="bg1"/>
                </a:solidFill>
                <a:latin typeface="+mn-ea"/>
              </a:rPr>
              <a:t>进行一次重大修订，推出</a:t>
            </a:r>
            <a:r>
              <a:rPr lang="en-US" altLang="zh-CN" dirty="0">
                <a:solidFill>
                  <a:schemeClr val="bg1"/>
                </a:solidFill>
                <a:latin typeface="+mn-ea"/>
              </a:rPr>
              <a:t>UML2.0</a:t>
            </a:r>
            <a:r>
              <a:rPr lang="zh-CN" altLang="en-US" dirty="0">
                <a:solidFill>
                  <a:schemeClr val="bg1"/>
                </a:solidFill>
                <a:latin typeface="+mn-ea"/>
              </a:rPr>
              <a:t>，并提交到</a:t>
            </a:r>
            <a:r>
              <a:rPr lang="en-US" altLang="zh-CN" b="1" dirty="0">
                <a:solidFill>
                  <a:srgbClr val="FFC000"/>
                </a:solidFill>
                <a:latin typeface="+mn-ea"/>
              </a:rPr>
              <a:t>ISO</a:t>
            </a:r>
            <a:r>
              <a:rPr lang="zh-CN" altLang="en-US" b="1" dirty="0">
                <a:solidFill>
                  <a:srgbClr val="FFC000"/>
                </a:solidFill>
                <a:latin typeface="+mn-ea"/>
              </a:rPr>
              <a:t>提案</a:t>
            </a:r>
          </a:p>
        </p:txBody>
      </p:sp>
    </p:spTree>
    <p:extLst>
      <p:ext uri="{BB962C8B-B14F-4D97-AF65-F5344CB8AC3E}">
        <p14:creationId xmlns:p14="http://schemas.microsoft.com/office/powerpoint/2010/main" val="41940645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3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300"/>
                                        <p:tgtEl>
                                          <p:spTgt spid="72"/>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fill="hold"/>
                                        <p:tgtEl>
                                          <p:spTgt spid="70"/>
                                        </p:tgtEl>
                                        <p:attrNameLst>
                                          <p:attrName>ppt_x</p:attrName>
                                        </p:attrNameLst>
                                      </p:cBhvr>
                                      <p:tavLst>
                                        <p:tav tm="0">
                                          <p:val>
                                            <p:strVal val="1+#ppt_w/2"/>
                                          </p:val>
                                        </p:tav>
                                        <p:tav tm="100000">
                                          <p:val>
                                            <p:strVal val="#ppt_x"/>
                                          </p:val>
                                        </p:tav>
                                      </p:tavLst>
                                    </p:anim>
                                    <p:anim calcmode="lin" valueType="num">
                                      <p:cBhvr additive="base">
                                        <p:cTn id="14"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C78AD2-3383-48A4-ADB5-552D59B4468A}"/>
              </a:ext>
            </a:extLst>
          </p:cNvPr>
          <p:cNvPicPr>
            <a:picLocks noChangeAspect="1"/>
          </p:cNvPicPr>
          <p:nvPr/>
        </p:nvPicPr>
        <p:blipFill>
          <a:blip r:embed="rId2"/>
          <a:stretch>
            <a:fillRect/>
          </a:stretch>
        </p:blipFill>
        <p:spPr>
          <a:xfrm>
            <a:off x="1270670" y="1268760"/>
            <a:ext cx="9839325" cy="3238500"/>
          </a:xfrm>
          <a:prstGeom prst="rect">
            <a:avLst/>
          </a:prstGeom>
        </p:spPr>
      </p:pic>
      <p:sp>
        <p:nvSpPr>
          <p:cNvPr id="3" name="圆角矩形 70">
            <a:extLst>
              <a:ext uri="{FF2B5EF4-FFF2-40B4-BE49-F238E27FC236}">
                <a16:creationId xmlns:a16="http://schemas.microsoft.com/office/drawing/2014/main" id="{C3D04E0D-BA12-414F-8FC4-FFF2BF33BBC3}"/>
              </a:ext>
            </a:extLst>
          </p:cNvPr>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040867" y="260648"/>
            <a:ext cx="2380780"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的发展史</a:t>
            </a:r>
          </a:p>
        </p:txBody>
      </p:sp>
      <p:sp>
        <p:nvSpPr>
          <p:cNvPr id="5" name="TextBox 87">
            <a:extLst>
              <a:ext uri="{FF2B5EF4-FFF2-40B4-BE49-F238E27FC236}">
                <a16:creationId xmlns:a16="http://schemas.microsoft.com/office/drawing/2014/main" id="{6AD4008B-9BCA-4FBA-9B50-2A1F914F6C2C}"/>
              </a:ext>
            </a:extLst>
          </p:cNvPr>
          <p:cNvSpPr txBox="1"/>
          <p:nvPr/>
        </p:nvSpPr>
        <p:spPr>
          <a:xfrm>
            <a:off x="1270670" y="4850576"/>
            <a:ext cx="9839325" cy="1600438"/>
          </a:xfrm>
          <a:prstGeom prst="rect">
            <a:avLst/>
          </a:prstGeom>
          <a:noFill/>
        </p:spPr>
        <p:txBody>
          <a:bodyPr wrap="square" rtlCol="0">
            <a:spAutoFit/>
          </a:bodyPr>
          <a:lstStyle/>
          <a:p>
            <a:r>
              <a:rPr lang="en-US" altLang="zh-CN" sz="1400" dirty="0">
                <a:solidFill>
                  <a:schemeClr val="bg1"/>
                </a:solidFill>
                <a:latin typeface="+mn-ea"/>
              </a:rPr>
              <a:t>Grady </a:t>
            </a:r>
            <a:r>
              <a:rPr lang="en-US" altLang="zh-CN" sz="1400" dirty="0" err="1">
                <a:solidFill>
                  <a:schemeClr val="bg1"/>
                </a:solidFill>
                <a:latin typeface="+mn-ea"/>
              </a:rPr>
              <a:t>Booch</a:t>
            </a:r>
            <a:r>
              <a:rPr lang="zh-CN" altLang="en-US" sz="1400" dirty="0">
                <a:solidFill>
                  <a:schemeClr val="bg1"/>
                </a:solidFill>
                <a:latin typeface="+mn-ea"/>
              </a:rPr>
              <a:t>和</a:t>
            </a:r>
            <a:r>
              <a:rPr lang="en-US" altLang="zh-CN" sz="1400" dirty="0">
                <a:solidFill>
                  <a:schemeClr val="bg1"/>
                </a:solidFill>
                <a:latin typeface="+mn-ea"/>
              </a:rPr>
              <a:t>Jim Rumbaugh</a:t>
            </a:r>
            <a:r>
              <a:rPr lang="zh-CN" altLang="en-US" sz="1400" dirty="0">
                <a:solidFill>
                  <a:schemeClr val="bg1"/>
                </a:solidFill>
                <a:latin typeface="+mn-ea"/>
              </a:rPr>
              <a:t>于</a:t>
            </a:r>
            <a:r>
              <a:rPr lang="en-US" altLang="zh-CN" sz="1400" dirty="0">
                <a:solidFill>
                  <a:schemeClr val="bg1"/>
                </a:solidFill>
                <a:latin typeface="+mn-ea"/>
              </a:rPr>
              <a:t>1995</a:t>
            </a:r>
            <a:r>
              <a:rPr lang="zh-CN" altLang="en-US" sz="1400" dirty="0">
                <a:solidFill>
                  <a:schemeClr val="bg1"/>
                </a:solidFill>
                <a:latin typeface="+mn-ea"/>
              </a:rPr>
              <a:t>年</a:t>
            </a:r>
            <a:r>
              <a:rPr lang="en-US" altLang="zh-CN" sz="1400" dirty="0">
                <a:solidFill>
                  <a:schemeClr val="bg1"/>
                </a:solidFill>
                <a:latin typeface="+mn-ea"/>
              </a:rPr>
              <a:t>10</a:t>
            </a:r>
            <a:r>
              <a:rPr lang="zh-CN" altLang="en-US" sz="1400" dirty="0">
                <a:solidFill>
                  <a:schemeClr val="bg1"/>
                </a:solidFill>
                <a:latin typeface="+mn-ea"/>
              </a:rPr>
              <a:t>月发布了第一个公开版本，称之为统一方法</a:t>
            </a:r>
            <a:r>
              <a:rPr lang="en-US" altLang="zh-CN" sz="1400" dirty="0">
                <a:solidFill>
                  <a:schemeClr val="bg1"/>
                </a:solidFill>
                <a:latin typeface="+mn-ea"/>
              </a:rPr>
              <a:t>UM 0.8</a:t>
            </a:r>
            <a:r>
              <a:rPr lang="zh-CN" altLang="en-US" sz="1400" dirty="0">
                <a:solidFill>
                  <a:schemeClr val="bg1"/>
                </a:solidFill>
                <a:latin typeface="+mn-ea"/>
              </a:rPr>
              <a:t>（</a:t>
            </a:r>
            <a:r>
              <a:rPr lang="en-US" altLang="zh-CN" sz="1400" dirty="0" err="1">
                <a:solidFill>
                  <a:schemeClr val="bg1"/>
                </a:solidFill>
                <a:latin typeface="+mn-ea"/>
              </a:rPr>
              <a:t>Unitied</a:t>
            </a:r>
            <a:r>
              <a:rPr lang="en-US" altLang="zh-CN" sz="1400" dirty="0">
                <a:solidFill>
                  <a:schemeClr val="bg1"/>
                </a:solidFill>
                <a:latin typeface="+mn-ea"/>
              </a:rPr>
              <a:t> Method</a:t>
            </a:r>
            <a:r>
              <a:rPr lang="zh-CN" altLang="en-US" sz="1400" dirty="0">
                <a:solidFill>
                  <a:schemeClr val="bg1"/>
                </a:solidFill>
                <a:latin typeface="+mn-ea"/>
              </a:rPr>
              <a:t>）。</a:t>
            </a:r>
            <a:r>
              <a:rPr lang="en-US" altLang="zh-CN" sz="1400" dirty="0">
                <a:solidFill>
                  <a:schemeClr val="bg1"/>
                </a:solidFill>
                <a:latin typeface="+mn-ea"/>
              </a:rPr>
              <a:t>1995</a:t>
            </a:r>
            <a:r>
              <a:rPr lang="zh-CN" altLang="en-US" sz="1400" dirty="0">
                <a:solidFill>
                  <a:schemeClr val="bg1"/>
                </a:solidFill>
                <a:latin typeface="+mn-ea"/>
              </a:rPr>
              <a:t>年秋，</a:t>
            </a:r>
            <a:r>
              <a:rPr lang="en-US" altLang="zh-CN" sz="1400" dirty="0">
                <a:solidFill>
                  <a:schemeClr val="bg1"/>
                </a:solidFill>
                <a:latin typeface="+mn-ea"/>
              </a:rPr>
              <a:t>OOSE </a:t>
            </a:r>
            <a:r>
              <a:rPr lang="zh-CN" altLang="en-US" sz="1400" dirty="0">
                <a:solidFill>
                  <a:schemeClr val="bg1"/>
                </a:solidFill>
                <a:latin typeface="+mn-ea"/>
              </a:rPr>
              <a:t>的创始人</a:t>
            </a:r>
            <a:r>
              <a:rPr lang="en-US" altLang="zh-CN" sz="1400" dirty="0">
                <a:solidFill>
                  <a:schemeClr val="bg1"/>
                </a:solidFill>
                <a:latin typeface="+mn-ea"/>
              </a:rPr>
              <a:t>Ivar Jacobson</a:t>
            </a:r>
            <a:r>
              <a:rPr lang="zh-CN" altLang="en-US" sz="1400" dirty="0">
                <a:solidFill>
                  <a:schemeClr val="bg1"/>
                </a:solidFill>
                <a:latin typeface="+mn-ea"/>
              </a:rPr>
              <a:t>加盟到这一工作。经过</a:t>
            </a:r>
            <a:r>
              <a:rPr lang="en-US" altLang="zh-CN" sz="1400" dirty="0" err="1">
                <a:solidFill>
                  <a:schemeClr val="bg1"/>
                </a:solidFill>
                <a:latin typeface="+mn-ea"/>
              </a:rPr>
              <a:t>Booch</a:t>
            </a:r>
            <a:r>
              <a:rPr lang="zh-CN" altLang="en-US" sz="1400" dirty="0">
                <a:solidFill>
                  <a:schemeClr val="bg1"/>
                </a:solidFill>
                <a:latin typeface="+mn-ea"/>
              </a:rPr>
              <a:t>、</a:t>
            </a:r>
            <a:r>
              <a:rPr lang="en-US" altLang="zh-CN" sz="1400" dirty="0">
                <a:solidFill>
                  <a:schemeClr val="bg1"/>
                </a:solidFill>
                <a:latin typeface="+mn-ea"/>
              </a:rPr>
              <a:t>Rumbaugh</a:t>
            </a:r>
            <a:r>
              <a:rPr lang="zh-CN" altLang="en-US" sz="1400" dirty="0">
                <a:solidFill>
                  <a:schemeClr val="bg1"/>
                </a:solidFill>
                <a:latin typeface="+mn-ea"/>
              </a:rPr>
              <a:t>和</a:t>
            </a:r>
            <a:r>
              <a:rPr lang="en-US" altLang="zh-CN" sz="1400" dirty="0">
                <a:solidFill>
                  <a:schemeClr val="bg1"/>
                </a:solidFill>
                <a:latin typeface="+mn-ea"/>
              </a:rPr>
              <a:t>Jacobson</a:t>
            </a:r>
            <a:r>
              <a:rPr lang="zh-CN" altLang="en-US" sz="1400" dirty="0">
                <a:solidFill>
                  <a:schemeClr val="bg1"/>
                </a:solidFill>
                <a:latin typeface="+mn-ea"/>
              </a:rPr>
              <a:t>三人的共同努力，于</a:t>
            </a:r>
            <a:r>
              <a:rPr lang="en-US" altLang="zh-CN" sz="1400" dirty="0">
                <a:solidFill>
                  <a:schemeClr val="bg1"/>
                </a:solidFill>
                <a:latin typeface="+mn-ea"/>
              </a:rPr>
              <a:t>1996</a:t>
            </a:r>
            <a:r>
              <a:rPr lang="zh-CN" altLang="en-US" sz="1400" dirty="0">
                <a:solidFill>
                  <a:schemeClr val="bg1"/>
                </a:solidFill>
                <a:latin typeface="+mn-ea"/>
              </a:rPr>
              <a:t>年</a:t>
            </a:r>
            <a:r>
              <a:rPr lang="en-US" altLang="zh-CN" sz="1400" dirty="0">
                <a:solidFill>
                  <a:schemeClr val="bg1"/>
                </a:solidFill>
                <a:latin typeface="+mn-ea"/>
              </a:rPr>
              <a:t>6</a:t>
            </a:r>
            <a:r>
              <a:rPr lang="zh-CN" altLang="en-US" sz="1400" dirty="0">
                <a:solidFill>
                  <a:schemeClr val="bg1"/>
                </a:solidFill>
                <a:latin typeface="+mn-ea"/>
              </a:rPr>
              <a:t>月和</a:t>
            </a:r>
            <a:r>
              <a:rPr lang="en-US" altLang="zh-CN" sz="1400" dirty="0">
                <a:solidFill>
                  <a:schemeClr val="bg1"/>
                </a:solidFill>
                <a:latin typeface="+mn-ea"/>
              </a:rPr>
              <a:t>10</a:t>
            </a:r>
            <a:r>
              <a:rPr lang="zh-CN" altLang="en-US" sz="1400" dirty="0">
                <a:solidFill>
                  <a:schemeClr val="bg1"/>
                </a:solidFill>
                <a:latin typeface="+mn-ea"/>
              </a:rPr>
              <a:t>月分别发布了两个新的版本，即</a:t>
            </a:r>
            <a:r>
              <a:rPr lang="en-US" altLang="zh-CN" sz="1400" dirty="0">
                <a:solidFill>
                  <a:schemeClr val="bg1"/>
                </a:solidFill>
                <a:latin typeface="+mn-ea"/>
              </a:rPr>
              <a:t>UML 0.9</a:t>
            </a:r>
            <a:r>
              <a:rPr lang="zh-CN" altLang="en-US" sz="1400" dirty="0">
                <a:solidFill>
                  <a:schemeClr val="bg1"/>
                </a:solidFill>
                <a:latin typeface="+mn-ea"/>
              </a:rPr>
              <a:t>和</a:t>
            </a:r>
            <a:r>
              <a:rPr lang="en-US" altLang="zh-CN" sz="1400" dirty="0">
                <a:solidFill>
                  <a:schemeClr val="bg1"/>
                </a:solidFill>
                <a:latin typeface="+mn-ea"/>
              </a:rPr>
              <a:t>UML 0.91</a:t>
            </a:r>
            <a:r>
              <a:rPr lang="zh-CN" altLang="en-US" sz="1400" dirty="0">
                <a:solidFill>
                  <a:schemeClr val="bg1"/>
                </a:solidFill>
                <a:latin typeface="+mn-ea"/>
              </a:rPr>
              <a:t>，并将</a:t>
            </a:r>
            <a:r>
              <a:rPr lang="en-US" altLang="zh-CN" sz="1400" dirty="0">
                <a:solidFill>
                  <a:schemeClr val="bg1"/>
                </a:solidFill>
                <a:latin typeface="+mn-ea"/>
              </a:rPr>
              <a:t>UM</a:t>
            </a:r>
            <a:r>
              <a:rPr lang="zh-CN" altLang="en-US" sz="1400" dirty="0">
                <a:solidFill>
                  <a:schemeClr val="bg1"/>
                </a:solidFill>
                <a:latin typeface="+mn-ea"/>
              </a:rPr>
              <a:t>重新命名为</a:t>
            </a:r>
            <a:r>
              <a:rPr lang="en-US" altLang="zh-CN" sz="1400" dirty="0">
                <a:solidFill>
                  <a:schemeClr val="bg1"/>
                </a:solidFill>
                <a:latin typeface="+mn-ea"/>
              </a:rPr>
              <a:t>UML</a:t>
            </a:r>
            <a:r>
              <a:rPr lang="zh-CN" altLang="en-US" sz="1400" dirty="0">
                <a:solidFill>
                  <a:schemeClr val="bg1"/>
                </a:solidFill>
                <a:latin typeface="+mn-ea"/>
              </a:rPr>
              <a:t>（</a:t>
            </a:r>
            <a:r>
              <a:rPr lang="en-US" altLang="zh-CN" sz="1400" dirty="0">
                <a:solidFill>
                  <a:schemeClr val="bg1"/>
                </a:solidFill>
                <a:latin typeface="+mn-ea"/>
              </a:rPr>
              <a:t>Unified Modeling Language</a:t>
            </a:r>
            <a:r>
              <a:rPr lang="zh-CN" altLang="en-US" sz="1400" dirty="0">
                <a:solidFill>
                  <a:schemeClr val="bg1"/>
                </a:solidFill>
                <a:latin typeface="+mn-ea"/>
              </a:rPr>
              <a:t>）。</a:t>
            </a:r>
          </a:p>
          <a:p>
            <a:r>
              <a:rPr lang="en-US" altLang="zh-CN" sz="1400" dirty="0">
                <a:solidFill>
                  <a:schemeClr val="bg1"/>
                </a:solidFill>
                <a:latin typeface="+mn-ea"/>
              </a:rPr>
              <a:t>1996</a:t>
            </a:r>
            <a:r>
              <a:rPr lang="zh-CN" altLang="en-US" sz="1400" dirty="0">
                <a:solidFill>
                  <a:schemeClr val="bg1"/>
                </a:solidFill>
                <a:latin typeface="+mn-ea"/>
              </a:rPr>
              <a:t>年，一些机构将</a:t>
            </a:r>
            <a:r>
              <a:rPr lang="en-US" altLang="zh-CN" sz="1400" dirty="0">
                <a:solidFill>
                  <a:schemeClr val="bg1"/>
                </a:solidFill>
                <a:latin typeface="+mn-ea"/>
              </a:rPr>
              <a:t>UML</a:t>
            </a:r>
            <a:r>
              <a:rPr lang="zh-CN" altLang="en-US" sz="1400" dirty="0">
                <a:solidFill>
                  <a:schemeClr val="bg1"/>
                </a:solidFill>
                <a:latin typeface="+mn-ea"/>
              </a:rPr>
              <a:t>作为其商业策略已日趋明显。</a:t>
            </a:r>
            <a:r>
              <a:rPr lang="en-US" altLang="zh-CN" sz="1400" dirty="0">
                <a:solidFill>
                  <a:schemeClr val="bg1"/>
                </a:solidFill>
                <a:latin typeface="+mn-ea"/>
              </a:rPr>
              <a:t>UML</a:t>
            </a:r>
            <a:r>
              <a:rPr lang="zh-CN" altLang="en-US" sz="1400" dirty="0">
                <a:solidFill>
                  <a:schemeClr val="bg1"/>
                </a:solidFill>
                <a:latin typeface="+mn-ea"/>
              </a:rPr>
              <a:t>的开发者得到了来自公众的正面反应，并倡议成立了</a:t>
            </a:r>
            <a:r>
              <a:rPr lang="en-US" altLang="zh-CN" sz="1400" dirty="0">
                <a:solidFill>
                  <a:schemeClr val="bg1"/>
                </a:solidFill>
                <a:latin typeface="+mn-ea"/>
              </a:rPr>
              <a:t>UML</a:t>
            </a:r>
            <a:r>
              <a:rPr lang="zh-CN" altLang="en-US" sz="1400" dirty="0">
                <a:solidFill>
                  <a:schemeClr val="bg1"/>
                </a:solidFill>
                <a:latin typeface="+mn-ea"/>
              </a:rPr>
              <a:t>成员协会，以完善、加强和促进</a:t>
            </a:r>
            <a:r>
              <a:rPr lang="en-US" altLang="zh-CN" sz="1400" dirty="0">
                <a:solidFill>
                  <a:schemeClr val="bg1"/>
                </a:solidFill>
                <a:latin typeface="+mn-ea"/>
              </a:rPr>
              <a:t>UML</a:t>
            </a:r>
            <a:r>
              <a:rPr lang="zh-CN" altLang="en-US" sz="1400" dirty="0">
                <a:solidFill>
                  <a:schemeClr val="bg1"/>
                </a:solidFill>
                <a:latin typeface="+mn-ea"/>
              </a:rPr>
              <a:t>的定义工作。这一机构对</a:t>
            </a:r>
            <a:r>
              <a:rPr lang="en-US" altLang="zh-CN" sz="1400" dirty="0">
                <a:solidFill>
                  <a:schemeClr val="bg1"/>
                </a:solidFill>
                <a:latin typeface="+mn-ea"/>
              </a:rPr>
              <a:t>UML 1.0</a:t>
            </a:r>
            <a:r>
              <a:rPr lang="zh-CN" altLang="en-US" sz="1400" dirty="0">
                <a:solidFill>
                  <a:schemeClr val="bg1"/>
                </a:solidFill>
                <a:latin typeface="+mn-ea"/>
              </a:rPr>
              <a:t>（</a:t>
            </a:r>
            <a:r>
              <a:rPr lang="en-US" altLang="zh-CN" sz="1400" dirty="0">
                <a:solidFill>
                  <a:schemeClr val="bg1"/>
                </a:solidFill>
                <a:latin typeface="+mn-ea"/>
              </a:rPr>
              <a:t>1997</a:t>
            </a:r>
            <a:r>
              <a:rPr lang="zh-CN" altLang="en-US" sz="1400" dirty="0">
                <a:solidFill>
                  <a:schemeClr val="bg1"/>
                </a:solidFill>
                <a:latin typeface="+mn-ea"/>
              </a:rPr>
              <a:t>年</a:t>
            </a:r>
            <a:r>
              <a:rPr lang="en-US" altLang="zh-CN" sz="1400" dirty="0">
                <a:solidFill>
                  <a:schemeClr val="bg1"/>
                </a:solidFill>
                <a:latin typeface="+mn-ea"/>
              </a:rPr>
              <a:t>1</a:t>
            </a:r>
            <a:r>
              <a:rPr lang="zh-CN" altLang="en-US" sz="1400" dirty="0">
                <a:solidFill>
                  <a:schemeClr val="bg1"/>
                </a:solidFill>
                <a:latin typeface="+mn-ea"/>
              </a:rPr>
              <a:t>月）及</a:t>
            </a:r>
            <a:r>
              <a:rPr lang="en-US" altLang="zh-CN" sz="1400" dirty="0">
                <a:solidFill>
                  <a:schemeClr val="bg1"/>
                </a:solidFill>
                <a:latin typeface="+mn-ea"/>
              </a:rPr>
              <a:t>UML 1.1</a:t>
            </a:r>
            <a:r>
              <a:rPr lang="zh-CN" altLang="en-US" sz="1400" dirty="0">
                <a:solidFill>
                  <a:schemeClr val="bg1"/>
                </a:solidFill>
                <a:latin typeface="+mn-ea"/>
              </a:rPr>
              <a:t>（</a:t>
            </a:r>
            <a:r>
              <a:rPr lang="en-US" altLang="zh-CN" sz="1400" dirty="0">
                <a:solidFill>
                  <a:schemeClr val="bg1"/>
                </a:solidFill>
                <a:latin typeface="+mn-ea"/>
              </a:rPr>
              <a:t>1997</a:t>
            </a:r>
            <a:r>
              <a:rPr lang="zh-CN" altLang="en-US" sz="1400" dirty="0">
                <a:solidFill>
                  <a:schemeClr val="bg1"/>
                </a:solidFill>
                <a:latin typeface="+mn-ea"/>
              </a:rPr>
              <a:t>年</a:t>
            </a:r>
            <a:r>
              <a:rPr lang="en-US" altLang="zh-CN" sz="1400" dirty="0">
                <a:solidFill>
                  <a:schemeClr val="bg1"/>
                </a:solidFill>
                <a:latin typeface="+mn-ea"/>
              </a:rPr>
              <a:t>11</a:t>
            </a:r>
            <a:r>
              <a:rPr lang="zh-CN" altLang="en-US" sz="1400" dirty="0">
                <a:solidFill>
                  <a:schemeClr val="bg1"/>
                </a:solidFill>
                <a:latin typeface="+mn-ea"/>
              </a:rPr>
              <a:t>月</a:t>
            </a:r>
            <a:r>
              <a:rPr lang="en-US" altLang="zh-CN" sz="1400" dirty="0">
                <a:solidFill>
                  <a:schemeClr val="bg1"/>
                </a:solidFill>
                <a:latin typeface="+mn-ea"/>
              </a:rPr>
              <a:t>17</a:t>
            </a:r>
            <a:r>
              <a:rPr lang="zh-CN" altLang="en-US" sz="1400" dirty="0">
                <a:solidFill>
                  <a:schemeClr val="bg1"/>
                </a:solidFill>
                <a:latin typeface="+mn-ea"/>
              </a:rPr>
              <a:t>日）的定义和发布起了重要的促进作用。</a:t>
            </a:r>
            <a:r>
              <a:rPr lang="en-US" altLang="zh-CN" sz="1400" dirty="0">
                <a:solidFill>
                  <a:schemeClr val="bg1"/>
                </a:solidFill>
                <a:latin typeface="+mn-ea"/>
              </a:rPr>
              <a:t>1997</a:t>
            </a:r>
            <a:r>
              <a:rPr lang="zh-CN" altLang="en-US" sz="1400" dirty="0">
                <a:solidFill>
                  <a:schemeClr val="bg1"/>
                </a:solidFill>
                <a:latin typeface="+mn-ea"/>
              </a:rPr>
              <a:t>年</a:t>
            </a:r>
            <a:r>
              <a:rPr lang="en-US" altLang="zh-CN" sz="1400" dirty="0">
                <a:solidFill>
                  <a:schemeClr val="bg1"/>
                </a:solidFill>
                <a:latin typeface="+mn-ea"/>
              </a:rPr>
              <a:t>11</a:t>
            </a:r>
            <a:r>
              <a:rPr lang="zh-CN" altLang="en-US" sz="1400" dirty="0">
                <a:solidFill>
                  <a:schemeClr val="bg1"/>
                </a:solidFill>
                <a:latin typeface="+mn-ea"/>
              </a:rPr>
              <a:t>月</a:t>
            </a:r>
            <a:r>
              <a:rPr lang="en-US" altLang="zh-CN" sz="1400" dirty="0">
                <a:solidFill>
                  <a:schemeClr val="bg1"/>
                </a:solidFill>
                <a:latin typeface="+mn-ea"/>
              </a:rPr>
              <a:t>17</a:t>
            </a:r>
            <a:r>
              <a:rPr lang="zh-CN" altLang="en-US" sz="1400" dirty="0">
                <a:solidFill>
                  <a:schemeClr val="bg1"/>
                </a:solidFill>
                <a:latin typeface="+mn-ea"/>
              </a:rPr>
              <a:t>日，</a:t>
            </a:r>
            <a:r>
              <a:rPr lang="en-US" altLang="zh-CN" sz="1400" dirty="0">
                <a:solidFill>
                  <a:schemeClr val="bg1"/>
                </a:solidFill>
                <a:latin typeface="+mn-ea"/>
              </a:rPr>
              <a:t>OMG</a:t>
            </a:r>
            <a:r>
              <a:rPr lang="zh-CN" altLang="en-US" sz="1400" dirty="0">
                <a:solidFill>
                  <a:schemeClr val="bg1"/>
                </a:solidFill>
                <a:latin typeface="+mn-ea"/>
              </a:rPr>
              <a:t>采纳</a:t>
            </a:r>
            <a:r>
              <a:rPr lang="en-US" altLang="zh-CN" sz="1400" dirty="0">
                <a:solidFill>
                  <a:schemeClr val="bg1"/>
                </a:solidFill>
                <a:latin typeface="+mn-ea"/>
              </a:rPr>
              <a:t>UML 1.1</a:t>
            </a:r>
            <a:r>
              <a:rPr lang="zh-CN" altLang="en-US" sz="1400" dirty="0">
                <a:solidFill>
                  <a:schemeClr val="bg1"/>
                </a:solidFill>
                <a:latin typeface="+mn-ea"/>
              </a:rPr>
              <a:t>作为基于面向对象技术的标准建模语言。目前，</a:t>
            </a:r>
            <a:r>
              <a:rPr lang="en-US" altLang="zh-CN" sz="1400" dirty="0">
                <a:solidFill>
                  <a:schemeClr val="bg1"/>
                </a:solidFill>
                <a:latin typeface="+mn-ea"/>
              </a:rPr>
              <a:t>UML</a:t>
            </a:r>
            <a:r>
              <a:rPr lang="zh-CN" altLang="en-US" sz="1400" dirty="0">
                <a:solidFill>
                  <a:schemeClr val="bg1"/>
                </a:solidFill>
                <a:latin typeface="+mn-ea"/>
              </a:rPr>
              <a:t>还在不断地发展完善中</a:t>
            </a:r>
          </a:p>
        </p:txBody>
      </p:sp>
    </p:spTree>
    <p:extLst>
      <p:ext uri="{BB962C8B-B14F-4D97-AF65-F5344CB8AC3E}">
        <p14:creationId xmlns:p14="http://schemas.microsoft.com/office/powerpoint/2010/main" val="295552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什么是</a:t>
              </a:r>
              <a:r>
                <a:rPr lang="en-US" altLang="zh-CN" sz="2800" dirty="0">
                  <a:latin typeface="华文黑体" pitchFamily="2" charset="-122"/>
                  <a:ea typeface="华文黑体" pitchFamily="2" charset="-122"/>
                  <a:cs typeface="华文黑体" pitchFamily="2" charset="-122"/>
                </a:rPr>
                <a:t>UML</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发展史</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常用工具</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35" name="矩形 34"/>
          <p:cNvSpPr/>
          <p:nvPr/>
        </p:nvSpPr>
        <p:spPr>
          <a:xfrm>
            <a:off x="3621305" y="3545766"/>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a:t>
            </a:r>
            <a:r>
              <a:rPr lang="zh-CN" altLang="en-US" sz="2800" dirty="0">
                <a:latin typeface="华文黑体" pitchFamily="2" charset="-122"/>
                <a:ea typeface="华文黑体" pitchFamily="2" charset="-122"/>
                <a:cs typeface="华文黑体" pitchFamily="2" charset="-122"/>
              </a:rPr>
              <a:t>的构成</a:t>
            </a:r>
          </a:p>
        </p:txBody>
      </p:sp>
      <p:sp>
        <p:nvSpPr>
          <p:cNvPr id="43" name="矩形 42"/>
          <p:cNvSpPr/>
          <p:nvPr/>
        </p:nvSpPr>
        <p:spPr>
          <a:xfrm>
            <a:off x="2584817" y="354576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3</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3" name="TextBox 32"/>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85556673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24" grpId="0" animBg="1"/>
      <p:bldP spid="25"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1328</TotalTime>
  <Words>3111</Words>
  <Application>Microsoft Office PowerPoint</Application>
  <PresentationFormat>自定义</PresentationFormat>
  <Paragraphs>403</Paragraphs>
  <Slides>38</Slides>
  <Notes>35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Calibri</vt:lpstr>
      <vt:lpstr>华文细黑</vt:lpstr>
      <vt:lpstr>宋体</vt:lpstr>
      <vt:lpstr>Gill Sans MT Pro Light</vt:lpstr>
      <vt:lpstr>HelveticaNeueLT Pro 35 Th</vt:lpstr>
      <vt:lpstr>Arial</vt:lpstr>
      <vt:lpstr>华文黑体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一川梅子 黄时雨</cp:lastModifiedBy>
  <cp:revision>108</cp:revision>
  <dcterms:created xsi:type="dcterms:W3CDTF">2014-05-13T11:59:11Z</dcterms:created>
  <dcterms:modified xsi:type="dcterms:W3CDTF">2018-10-14T13:23:21Z</dcterms:modified>
</cp:coreProperties>
</file>